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embeddedFontLst>
    <p:embeddedFont>
      <p:font typeface="MiSans" panose="02010600030101010101" charset="-122"/>
      <p:regular r:id="rId13"/>
    </p:embeddedFont>
    <p:embeddedFont>
      <p:font typeface="Liter" panose="02010600030101010101" charset="0"/>
      <p:regular r:id="rId14"/>
    </p:embeddedFont>
    <p:embeddedFont>
      <p:font typeface="Quattrocento Sans" panose="020B0502050000020003" pitchFamily="34" charset="0"/>
      <p:regular r:id="rId15"/>
    </p:embeddedFont>
    <p:embeddedFont>
      <p:font typeface="Unna" panose="02010600030101010101" charset="0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068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676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2.depositphotos.com/b5b87f431fd3eaec8d8d4bcc18d0e00289c4c6e2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4268" b="426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3B5998">
                  <a:alpha val="80000"/>
                </a:srgbClr>
              </a:gs>
              <a:gs pos="100000">
                <a:srgbClr val="1A202C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962025"/>
            <a:ext cx="3305609" cy="390525"/>
          </a:xfrm>
          <a:custGeom>
            <a:avLst/>
            <a:gdLst/>
            <a:ahLst/>
            <a:cxnLst/>
            <a:rect l="l" t="t" r="r" b="b"/>
            <a:pathLst>
              <a:path w="3305609" h="390525">
                <a:moveTo>
                  <a:pt x="81872" y="0"/>
                </a:moveTo>
                <a:lnTo>
                  <a:pt x="3223737" y="0"/>
                </a:lnTo>
                <a:cubicBezTo>
                  <a:pt x="3268953" y="0"/>
                  <a:pt x="3305609" y="34116"/>
                  <a:pt x="3305609" y="76199"/>
                </a:cubicBezTo>
                <a:lnTo>
                  <a:pt x="3305609" y="314326"/>
                </a:lnTo>
                <a:cubicBezTo>
                  <a:pt x="3305609" y="356409"/>
                  <a:pt x="3268953" y="390525"/>
                  <a:pt x="3223737" y="390525"/>
                </a:cubicBezTo>
                <a:lnTo>
                  <a:pt x="81872" y="390525"/>
                </a:lnTo>
                <a:cubicBezTo>
                  <a:pt x="36686" y="390525"/>
                  <a:pt x="0" y="356381"/>
                  <a:pt x="0" y="314326"/>
                </a:cubicBezTo>
                <a:lnTo>
                  <a:pt x="0" y="76199"/>
                </a:lnTo>
                <a:cubicBezTo>
                  <a:pt x="0" y="34144"/>
                  <a:pt x="36686" y="0"/>
                  <a:pt x="81872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 w="12700">
            <a:solidFill>
              <a:srgbClr val="D4AF37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1071563"/>
            <a:ext cx="3148446" cy="166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4AF37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Group10 : Feng Ruhui / Zhao Jinghao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14513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TLS Handshake Process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Demonstration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757613"/>
            <a:ext cx="742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A0AEC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Cryptography Implementation and Analysis Based on Java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6720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9" name="Shape 6"/>
          <p:cNvSpPr/>
          <p:nvPr/>
        </p:nvSpPr>
        <p:spPr>
          <a:xfrm>
            <a:off x="502444" y="480536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0" name="Text 7"/>
          <p:cNvSpPr/>
          <p:nvPr/>
        </p:nvSpPr>
        <p:spPr>
          <a:xfrm>
            <a:off x="952500" y="4786313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Java Implementation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33352" y="46720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2" name="Shape 9"/>
          <p:cNvSpPr/>
          <p:nvPr/>
        </p:nvSpPr>
        <p:spPr>
          <a:xfrm>
            <a:off x="2666702" y="480536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3" name="Text 10"/>
          <p:cNvSpPr/>
          <p:nvPr/>
        </p:nvSpPr>
        <p:spPr>
          <a:xfrm>
            <a:off x="3104852" y="4786313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Analysis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449366" y="46720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5" name="Shape 12"/>
          <p:cNvSpPr/>
          <p:nvPr/>
        </p:nvSpPr>
        <p:spPr>
          <a:xfrm>
            <a:off x="4582716" y="480536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5016" y="130969"/>
                </a:moveTo>
                <a:cubicBezTo>
                  <a:pt x="161181" y="130969"/>
                  <a:pt x="190500" y="101650"/>
                  <a:pt x="190500" y="65484"/>
                </a:cubicBezTo>
                <a:cubicBezTo>
                  <a:pt x="190500" y="29319"/>
                  <a:pt x="161181" y="0"/>
                  <a:pt x="125016" y="0"/>
                </a:cubicBezTo>
                <a:cubicBezTo>
                  <a:pt x="88850" y="0"/>
                  <a:pt x="59531" y="29319"/>
                  <a:pt x="59531" y="65484"/>
                </a:cubicBezTo>
                <a:cubicBezTo>
                  <a:pt x="59531" y="72442"/>
                  <a:pt x="60610" y="79177"/>
                  <a:pt x="62619" y="85465"/>
                </a:cubicBezTo>
                <a:lnTo>
                  <a:pt x="2604" y="145479"/>
                </a:lnTo>
                <a:cubicBezTo>
                  <a:pt x="930" y="147154"/>
                  <a:pt x="0" y="149423"/>
                  <a:pt x="0" y="151805"/>
                </a:cubicBezTo>
                <a:lnTo>
                  <a:pt x="0" y="181570"/>
                </a:lnTo>
                <a:cubicBezTo>
                  <a:pt x="0" y="186519"/>
                  <a:pt x="3981" y="190500"/>
                  <a:pt x="8930" y="190500"/>
                </a:cubicBezTo>
                <a:lnTo>
                  <a:pt x="38695" y="190500"/>
                </a:lnTo>
                <a:cubicBezTo>
                  <a:pt x="43644" y="190500"/>
                  <a:pt x="47625" y="186519"/>
                  <a:pt x="47625" y="181570"/>
                </a:cubicBezTo>
                <a:lnTo>
                  <a:pt x="47625" y="166688"/>
                </a:lnTo>
                <a:lnTo>
                  <a:pt x="62508" y="166688"/>
                </a:lnTo>
                <a:cubicBezTo>
                  <a:pt x="67456" y="166688"/>
                  <a:pt x="71438" y="162706"/>
                  <a:pt x="71438" y="157758"/>
                </a:cubicBezTo>
                <a:lnTo>
                  <a:pt x="71438" y="142875"/>
                </a:lnTo>
                <a:lnTo>
                  <a:pt x="86320" y="142875"/>
                </a:lnTo>
                <a:cubicBezTo>
                  <a:pt x="88702" y="142875"/>
                  <a:pt x="90971" y="141945"/>
                  <a:pt x="92646" y="140271"/>
                </a:cubicBezTo>
                <a:lnTo>
                  <a:pt x="105035" y="127881"/>
                </a:lnTo>
                <a:cubicBezTo>
                  <a:pt x="111323" y="129890"/>
                  <a:pt x="118058" y="130969"/>
                  <a:pt x="125016" y="130969"/>
                </a:cubicBezTo>
                <a:close/>
                <a:moveTo>
                  <a:pt x="139898" y="35719"/>
                </a:moveTo>
                <a:cubicBezTo>
                  <a:pt x="148112" y="35719"/>
                  <a:pt x="154781" y="42388"/>
                  <a:pt x="154781" y="50602"/>
                </a:cubicBezTo>
                <a:cubicBezTo>
                  <a:pt x="154781" y="58816"/>
                  <a:pt x="148112" y="65484"/>
                  <a:pt x="139898" y="65484"/>
                </a:cubicBezTo>
                <a:cubicBezTo>
                  <a:pt x="131684" y="65484"/>
                  <a:pt x="125016" y="58816"/>
                  <a:pt x="125016" y="50602"/>
                </a:cubicBezTo>
                <a:cubicBezTo>
                  <a:pt x="125016" y="42388"/>
                  <a:pt x="131684" y="35719"/>
                  <a:pt x="139898" y="3571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6" name="Text 13"/>
          <p:cNvSpPr/>
          <p:nvPr/>
        </p:nvSpPr>
        <p:spPr>
          <a:xfrm>
            <a:off x="5020866" y="4786313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7-Stage Protocol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81000" y="5710238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381000" y="5943600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Course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81000" y="6210300"/>
            <a:ext cx="37016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SC6104 Introduction to Cryptography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613678" y="5943600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604153" y="6210300"/>
            <a:ext cx="1209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February 2026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k.imagekit.io/d6724a52d4aac3daef57f08409e507d13ced754b.jpg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3B5998">
                  <a:alpha val="85000"/>
                </a:srgbClr>
              </a:gs>
              <a:gs pos="100000">
                <a:srgbClr val="1A202C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495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98872" y="60007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0716" y="0"/>
                </a:moveTo>
                <a:cubicBezTo>
                  <a:pt x="16643" y="0"/>
                  <a:pt x="21431" y="4789"/>
                  <a:pt x="21431" y="10716"/>
                </a:cubicBezTo>
                <a:lnTo>
                  <a:pt x="21431" y="16073"/>
                </a:lnTo>
                <a:lnTo>
                  <a:pt x="44537" y="10314"/>
                </a:lnTo>
                <a:cubicBezTo>
                  <a:pt x="57295" y="7133"/>
                  <a:pt x="70757" y="8606"/>
                  <a:pt x="82544" y="14500"/>
                </a:cubicBezTo>
                <a:cubicBezTo>
                  <a:pt x="98048" y="22268"/>
                  <a:pt x="116298" y="22268"/>
                  <a:pt x="131802" y="14500"/>
                </a:cubicBezTo>
                <a:lnTo>
                  <a:pt x="135017" y="12892"/>
                </a:lnTo>
                <a:cubicBezTo>
                  <a:pt x="141915" y="9410"/>
                  <a:pt x="150019" y="14433"/>
                  <a:pt x="150019" y="22134"/>
                </a:cubicBezTo>
                <a:lnTo>
                  <a:pt x="150019" y="115796"/>
                </a:lnTo>
                <a:cubicBezTo>
                  <a:pt x="150019" y="120249"/>
                  <a:pt x="147239" y="124268"/>
                  <a:pt x="143054" y="125842"/>
                </a:cubicBezTo>
                <a:lnTo>
                  <a:pt x="131434" y="130195"/>
                </a:lnTo>
                <a:cubicBezTo>
                  <a:pt x="115963" y="135988"/>
                  <a:pt x="98751" y="135084"/>
                  <a:pt x="83984" y="127717"/>
                </a:cubicBezTo>
                <a:cubicBezTo>
                  <a:pt x="71292" y="121354"/>
                  <a:pt x="56726" y="119781"/>
                  <a:pt x="42963" y="123230"/>
                </a:cubicBezTo>
                <a:lnTo>
                  <a:pt x="21431" y="128588"/>
                </a:lnTo>
                <a:lnTo>
                  <a:pt x="21431" y="160734"/>
                </a:lnTo>
                <a:cubicBezTo>
                  <a:pt x="21431" y="166661"/>
                  <a:pt x="16643" y="171450"/>
                  <a:pt x="10716" y="171450"/>
                </a:cubicBezTo>
                <a:cubicBezTo>
                  <a:pt x="4789" y="171450"/>
                  <a:pt x="0" y="166661"/>
                  <a:pt x="0" y="160734"/>
                </a:cubicBezTo>
                <a:lnTo>
                  <a:pt x="0" y="10716"/>
                </a:lnTo>
                <a:cubicBezTo>
                  <a:pt x="0" y="4789"/>
                  <a:pt x="4789" y="0"/>
                  <a:pt x="10716" y="0"/>
                </a:cubicBezTo>
                <a:close/>
                <a:moveTo>
                  <a:pt x="21431" y="62653"/>
                </a:moveTo>
                <a:lnTo>
                  <a:pt x="42863" y="57998"/>
                </a:lnTo>
                <a:lnTo>
                  <a:pt x="42863" y="79932"/>
                </a:lnTo>
                <a:lnTo>
                  <a:pt x="21431" y="84586"/>
                </a:lnTo>
                <a:lnTo>
                  <a:pt x="21431" y="106520"/>
                </a:lnTo>
                <a:lnTo>
                  <a:pt x="37773" y="102435"/>
                </a:lnTo>
                <a:cubicBezTo>
                  <a:pt x="39480" y="101999"/>
                  <a:pt x="41155" y="101631"/>
                  <a:pt x="42863" y="101330"/>
                </a:cubicBezTo>
                <a:lnTo>
                  <a:pt x="42863" y="79932"/>
                </a:lnTo>
                <a:lnTo>
                  <a:pt x="55889" y="77119"/>
                </a:lnTo>
                <a:cubicBezTo>
                  <a:pt x="58668" y="76516"/>
                  <a:pt x="61481" y="76282"/>
                  <a:pt x="64294" y="76416"/>
                </a:cubicBezTo>
                <a:lnTo>
                  <a:pt x="64294" y="54985"/>
                </a:lnTo>
                <a:cubicBezTo>
                  <a:pt x="68848" y="55118"/>
                  <a:pt x="73402" y="55855"/>
                  <a:pt x="77822" y="57128"/>
                </a:cubicBezTo>
                <a:lnTo>
                  <a:pt x="85725" y="59438"/>
                </a:lnTo>
                <a:lnTo>
                  <a:pt x="85725" y="81774"/>
                </a:lnTo>
                <a:lnTo>
                  <a:pt x="71761" y="77655"/>
                </a:lnTo>
                <a:cubicBezTo>
                  <a:pt x="69317" y="76952"/>
                  <a:pt x="66805" y="76516"/>
                  <a:pt x="64294" y="76382"/>
                </a:cubicBezTo>
                <a:lnTo>
                  <a:pt x="64294" y="100292"/>
                </a:lnTo>
                <a:cubicBezTo>
                  <a:pt x="71594" y="100928"/>
                  <a:pt x="78793" y="102535"/>
                  <a:pt x="85725" y="105114"/>
                </a:cubicBezTo>
                <a:lnTo>
                  <a:pt x="85725" y="81740"/>
                </a:lnTo>
                <a:lnTo>
                  <a:pt x="93326" y="83984"/>
                </a:lnTo>
                <a:cubicBezTo>
                  <a:pt x="97847" y="85323"/>
                  <a:pt x="102468" y="86127"/>
                  <a:pt x="107156" y="86462"/>
                </a:cubicBezTo>
                <a:lnTo>
                  <a:pt x="107156" y="64963"/>
                </a:lnTo>
                <a:cubicBezTo>
                  <a:pt x="104544" y="64696"/>
                  <a:pt x="101932" y="64193"/>
                  <a:pt x="99387" y="63457"/>
                </a:cubicBezTo>
                <a:lnTo>
                  <a:pt x="85725" y="59438"/>
                </a:lnTo>
                <a:lnTo>
                  <a:pt x="85725" y="38677"/>
                </a:lnTo>
                <a:cubicBezTo>
                  <a:pt x="81372" y="37404"/>
                  <a:pt x="77086" y="35730"/>
                  <a:pt x="72933" y="33654"/>
                </a:cubicBezTo>
                <a:cubicBezTo>
                  <a:pt x="70187" y="32281"/>
                  <a:pt x="67274" y="31310"/>
                  <a:pt x="64294" y="30707"/>
                </a:cubicBezTo>
                <a:lnTo>
                  <a:pt x="64294" y="54951"/>
                </a:lnTo>
                <a:cubicBezTo>
                  <a:pt x="59941" y="54817"/>
                  <a:pt x="55587" y="55219"/>
                  <a:pt x="51335" y="56157"/>
                </a:cubicBezTo>
                <a:lnTo>
                  <a:pt x="42863" y="57998"/>
                </a:lnTo>
                <a:lnTo>
                  <a:pt x="42863" y="32817"/>
                </a:lnTo>
                <a:lnTo>
                  <a:pt x="21431" y="38174"/>
                </a:lnTo>
                <a:lnTo>
                  <a:pt x="21431" y="62653"/>
                </a:lnTo>
                <a:close/>
                <a:moveTo>
                  <a:pt x="107156" y="112414"/>
                </a:moveTo>
                <a:cubicBezTo>
                  <a:pt x="112782" y="112916"/>
                  <a:pt x="118508" y="112179"/>
                  <a:pt x="123899" y="110137"/>
                </a:cubicBezTo>
                <a:lnTo>
                  <a:pt x="128588" y="108395"/>
                </a:lnTo>
                <a:lnTo>
                  <a:pt x="128588" y="84386"/>
                </a:lnTo>
                <a:lnTo>
                  <a:pt x="125942" y="84988"/>
                </a:lnTo>
                <a:cubicBezTo>
                  <a:pt x="119781" y="86428"/>
                  <a:pt x="113452" y="86897"/>
                  <a:pt x="107156" y="86495"/>
                </a:cubicBezTo>
                <a:lnTo>
                  <a:pt x="107156" y="112414"/>
                </a:lnTo>
                <a:close/>
                <a:moveTo>
                  <a:pt x="128588" y="62385"/>
                </a:moveTo>
                <a:lnTo>
                  <a:pt x="128588" y="38677"/>
                </a:lnTo>
                <a:cubicBezTo>
                  <a:pt x="121589" y="40719"/>
                  <a:pt x="114389" y="41724"/>
                  <a:pt x="107156" y="41724"/>
                </a:cubicBezTo>
                <a:lnTo>
                  <a:pt x="107156" y="64963"/>
                </a:lnTo>
                <a:cubicBezTo>
                  <a:pt x="111811" y="65432"/>
                  <a:pt x="116532" y="65131"/>
                  <a:pt x="121120" y="64093"/>
                </a:cubicBezTo>
                <a:lnTo>
                  <a:pt x="128588" y="62352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6" name="Text 3"/>
          <p:cNvSpPr/>
          <p:nvPr/>
        </p:nvSpPr>
        <p:spPr>
          <a:xfrm>
            <a:off x="876300" y="381000"/>
            <a:ext cx="4048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76300" y="609600"/>
            <a:ext cx="4143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Summary &amp; Future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5763" y="1223963"/>
            <a:ext cx="3695700" cy="4162425"/>
          </a:xfrm>
          <a:custGeom>
            <a:avLst/>
            <a:gdLst/>
            <a:ahLst/>
            <a:cxnLst/>
            <a:rect l="l" t="t" r="r" b="b"/>
            <a:pathLst>
              <a:path w="3695700" h="4162425">
                <a:moveTo>
                  <a:pt x="76205" y="0"/>
                </a:moveTo>
                <a:lnTo>
                  <a:pt x="3619495" y="0"/>
                </a:lnTo>
                <a:cubicBezTo>
                  <a:pt x="3661582" y="0"/>
                  <a:pt x="3695700" y="34118"/>
                  <a:pt x="3695700" y="76205"/>
                </a:cubicBezTo>
                <a:lnTo>
                  <a:pt x="3695700" y="4086220"/>
                </a:lnTo>
                <a:cubicBezTo>
                  <a:pt x="3695700" y="4128307"/>
                  <a:pt x="3661582" y="4162425"/>
                  <a:pt x="3619495" y="4162425"/>
                </a:cubicBezTo>
                <a:lnTo>
                  <a:pt x="76205" y="4162425"/>
                </a:lnTo>
                <a:cubicBezTo>
                  <a:pt x="34118" y="4162425"/>
                  <a:pt x="0" y="4128307"/>
                  <a:pt x="0" y="40862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B5998">
              <a:alpha val="20000"/>
            </a:srgbClr>
          </a:solidFill>
          <a:ln w="12700">
            <a:solidFill>
              <a:srgbClr val="3B5998">
                <a:alpha val="40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2925" y="1381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0" name="Shape 7"/>
          <p:cNvSpPr/>
          <p:nvPr/>
        </p:nvSpPr>
        <p:spPr>
          <a:xfrm>
            <a:off x="676275" y="1514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1" name="Text 8"/>
          <p:cNvSpPr/>
          <p:nvPr/>
        </p:nvSpPr>
        <p:spPr>
          <a:xfrm>
            <a:off x="1114425" y="1476375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Achievements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52450" y="2028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3" name="Text 10"/>
          <p:cNvSpPr/>
          <p:nvPr/>
        </p:nvSpPr>
        <p:spPr>
          <a:xfrm>
            <a:off x="847799" y="1990725"/>
            <a:ext cx="3152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implementation of </a:t>
            </a:r>
            <a:r>
              <a:rPr lang="en-US" sz="12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 TLS handshake stages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47688" y="26003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5" name="Text 12"/>
          <p:cNvSpPr/>
          <p:nvPr/>
        </p:nvSpPr>
        <p:spPr>
          <a:xfrm>
            <a:off x="836935" y="2562225"/>
            <a:ext cx="3162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In-depth demonstration of </a:t>
            </a:r>
            <a:r>
              <a:rPr lang="en-US" sz="12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cryptography principles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47688" y="3171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7" name="Text 14"/>
          <p:cNvSpPr/>
          <p:nvPr/>
        </p:nvSpPr>
        <p:spPr>
          <a:xfrm>
            <a:off x="834033" y="3133725"/>
            <a:ext cx="31718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Practical application showcase with </a:t>
            </a:r>
            <a:r>
              <a:rPr lang="en-US" sz="12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scenarios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46513" y="1223963"/>
            <a:ext cx="3695700" cy="4162425"/>
          </a:xfrm>
          <a:custGeom>
            <a:avLst/>
            <a:gdLst/>
            <a:ahLst/>
            <a:cxnLst/>
            <a:rect l="l" t="t" r="r" b="b"/>
            <a:pathLst>
              <a:path w="3695700" h="4162425">
                <a:moveTo>
                  <a:pt x="76205" y="0"/>
                </a:moveTo>
                <a:lnTo>
                  <a:pt x="3619495" y="0"/>
                </a:lnTo>
                <a:cubicBezTo>
                  <a:pt x="3661582" y="0"/>
                  <a:pt x="3695700" y="34118"/>
                  <a:pt x="3695700" y="76205"/>
                </a:cubicBezTo>
                <a:lnTo>
                  <a:pt x="3695700" y="4086220"/>
                </a:lnTo>
                <a:cubicBezTo>
                  <a:pt x="3695700" y="4128307"/>
                  <a:pt x="3661582" y="4162425"/>
                  <a:pt x="3619495" y="4162425"/>
                </a:cubicBezTo>
                <a:lnTo>
                  <a:pt x="76205" y="4162425"/>
                </a:lnTo>
                <a:cubicBezTo>
                  <a:pt x="34118" y="4162425"/>
                  <a:pt x="0" y="4128307"/>
                  <a:pt x="0" y="40862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B5998">
              <a:alpha val="20000"/>
            </a:srgbClr>
          </a:solidFill>
          <a:ln w="12700">
            <a:solidFill>
              <a:srgbClr val="3B5998">
                <a:alpha val="40000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4403675" y="1381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0" name="Shape 17"/>
          <p:cNvSpPr/>
          <p:nvPr/>
        </p:nvSpPr>
        <p:spPr>
          <a:xfrm>
            <a:off x="4525119" y="15144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1" name="Text 18"/>
          <p:cNvSpPr/>
          <p:nvPr/>
        </p:nvSpPr>
        <p:spPr>
          <a:xfrm>
            <a:off x="4975175" y="1476375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Learning Outcomes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403675" y="2028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3" name="Text 20"/>
          <p:cNvSpPr/>
          <p:nvPr/>
        </p:nvSpPr>
        <p:spPr>
          <a:xfrm>
            <a:off x="4670375" y="1990725"/>
            <a:ext cx="3190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</a:t>
            </a:r>
            <a:r>
              <a:rPr lang="en-US" sz="12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asymmetric-symmetric encryption coordination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403675" y="26003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5" name="Text 22"/>
          <p:cNvSpPr/>
          <p:nvPr/>
        </p:nvSpPr>
        <p:spPr>
          <a:xfrm>
            <a:off x="4674617" y="2562225"/>
            <a:ext cx="3190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Mastering </a:t>
            </a:r>
            <a:r>
              <a:rPr lang="en-US" sz="12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certificate and CA signature mechanisms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413200" y="3171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7" name="Text 24"/>
          <p:cNvSpPr/>
          <p:nvPr/>
        </p:nvSpPr>
        <p:spPr>
          <a:xfrm>
            <a:off x="4688904" y="3133725"/>
            <a:ext cx="31718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Comprehending </a:t>
            </a:r>
            <a:r>
              <a:rPr lang="en-US" sz="12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TLS security guarantee mechanisms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107338" y="1223963"/>
            <a:ext cx="3695700" cy="4162425"/>
          </a:xfrm>
          <a:custGeom>
            <a:avLst/>
            <a:gdLst/>
            <a:ahLst/>
            <a:cxnLst/>
            <a:rect l="l" t="t" r="r" b="b"/>
            <a:pathLst>
              <a:path w="3695700" h="4162425">
                <a:moveTo>
                  <a:pt x="76205" y="0"/>
                </a:moveTo>
                <a:lnTo>
                  <a:pt x="3619495" y="0"/>
                </a:lnTo>
                <a:cubicBezTo>
                  <a:pt x="3661582" y="0"/>
                  <a:pt x="3695700" y="34118"/>
                  <a:pt x="3695700" y="76205"/>
                </a:cubicBezTo>
                <a:lnTo>
                  <a:pt x="3695700" y="4086220"/>
                </a:lnTo>
                <a:cubicBezTo>
                  <a:pt x="3695700" y="4128307"/>
                  <a:pt x="3661582" y="4162425"/>
                  <a:pt x="3619495" y="4162425"/>
                </a:cubicBezTo>
                <a:lnTo>
                  <a:pt x="76205" y="4162425"/>
                </a:lnTo>
                <a:cubicBezTo>
                  <a:pt x="34118" y="4162425"/>
                  <a:pt x="0" y="4128307"/>
                  <a:pt x="0" y="40862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3B5998">
              <a:alpha val="20000"/>
            </a:srgbClr>
          </a:solidFill>
          <a:ln w="12700">
            <a:solidFill>
              <a:srgbClr val="3B5998">
                <a:alpha val="40000"/>
              </a:srgbClr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8264500" y="13811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0" name="Shape 27"/>
          <p:cNvSpPr/>
          <p:nvPr/>
        </p:nvSpPr>
        <p:spPr>
          <a:xfrm>
            <a:off x="8397850" y="1514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1" name="Text 28"/>
          <p:cNvSpPr/>
          <p:nvPr/>
        </p:nvSpPr>
        <p:spPr>
          <a:xfrm>
            <a:off x="8836000" y="1476375"/>
            <a:ext cx="154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Directions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264500" y="2028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4AF37">
              <a:alpha val="30196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352086" y="2047875"/>
            <a:ext cx="123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607400" y="1990725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 </a:t>
            </a:r>
            <a:r>
              <a:rPr lang="en-US" sz="12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TLS 1.3</a:t>
            </a: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ECDHE key exchange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8264500" y="2409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4AF37">
              <a:alpha val="30196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8340030" y="24288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8607400" y="2371725"/>
            <a:ext cx="2466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</a:t>
            </a:r>
            <a:r>
              <a:rPr lang="en-US" sz="12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forward secrecy</a:t>
            </a: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demonstration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8264500" y="2790825"/>
            <a:ext cx="209550" cy="228600"/>
          </a:xfrm>
          <a:custGeom>
            <a:avLst/>
            <a:gdLst/>
            <a:ahLst/>
            <a:cxnLst/>
            <a:rect l="l" t="t" r="r" b="b"/>
            <a:pathLst>
              <a:path w="209550" h="228600">
                <a:moveTo>
                  <a:pt x="104775" y="0"/>
                </a:moveTo>
                <a:lnTo>
                  <a:pt x="104775" y="0"/>
                </a:lnTo>
                <a:cubicBezTo>
                  <a:pt x="162602" y="0"/>
                  <a:pt x="209550" y="46948"/>
                  <a:pt x="209550" y="104775"/>
                </a:cubicBezTo>
                <a:lnTo>
                  <a:pt x="209550" y="123825"/>
                </a:lnTo>
                <a:cubicBezTo>
                  <a:pt x="209550" y="181652"/>
                  <a:pt x="162602" y="228600"/>
                  <a:pt x="104775" y="228600"/>
                </a:cubicBezTo>
                <a:lnTo>
                  <a:pt x="104775" y="228600"/>
                </a:lnTo>
                <a:cubicBezTo>
                  <a:pt x="46948" y="228600"/>
                  <a:pt x="0" y="181652"/>
                  <a:pt x="0" y="123825"/>
                </a:cubicBezTo>
                <a:lnTo>
                  <a:pt x="0" y="104775"/>
                </a:lnTo>
                <a:cubicBezTo>
                  <a:pt x="0" y="46948"/>
                  <a:pt x="46948" y="0"/>
                  <a:pt x="104775" y="0"/>
                </a:cubicBezTo>
                <a:close/>
              </a:path>
            </a:pathLst>
          </a:custGeom>
          <a:solidFill>
            <a:srgbClr val="D4AF37">
              <a:alpha val="30196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8331175" y="2809875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8590955" y="2752725"/>
            <a:ext cx="3133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optimization</a:t>
            </a: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extended scenarios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381000" y="5548314"/>
            <a:ext cx="11422038" cy="452438"/>
          </a:xfrm>
          <a:custGeom>
            <a:avLst/>
            <a:gdLst/>
            <a:ahLst/>
            <a:cxnLst/>
            <a:rect l="l" t="t" r="r" b="b"/>
            <a:pathLst>
              <a:path w="11422038" h="717544">
                <a:moveTo>
                  <a:pt x="241724" y="0"/>
                </a:moveTo>
                <a:lnTo>
                  <a:pt x="11180314" y="0"/>
                </a:lnTo>
                <a:cubicBezTo>
                  <a:pt x="11313814" y="0"/>
                  <a:pt x="11422038" y="26494"/>
                  <a:pt x="11422038" y="59176"/>
                </a:cubicBezTo>
                <a:lnTo>
                  <a:pt x="11422038" y="658368"/>
                </a:lnTo>
                <a:cubicBezTo>
                  <a:pt x="11422038" y="691050"/>
                  <a:pt x="11313814" y="717544"/>
                  <a:pt x="11180314" y="717544"/>
                </a:cubicBezTo>
                <a:lnTo>
                  <a:pt x="241724" y="717544"/>
                </a:lnTo>
                <a:cubicBezTo>
                  <a:pt x="108223" y="717544"/>
                  <a:pt x="0" y="691050"/>
                  <a:pt x="0" y="658368"/>
                </a:cubicBezTo>
                <a:lnTo>
                  <a:pt x="0" y="59176"/>
                </a:lnTo>
                <a:cubicBezTo>
                  <a:pt x="0" y="26494"/>
                  <a:pt x="108223" y="0"/>
                  <a:pt x="241724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 w="12700">
            <a:solidFill>
              <a:srgbClr val="D4AF37">
                <a:alpha val="40000"/>
              </a:srgbClr>
            </a:solidFill>
            <a:prstDash val="solid"/>
          </a:ln>
        </p:spPr>
      </p:sp>
      <p:sp>
        <p:nvSpPr>
          <p:cNvPr id="42" name="Text 39"/>
          <p:cNvSpPr/>
          <p:nvPr/>
        </p:nvSpPr>
        <p:spPr>
          <a:xfrm>
            <a:off x="4525119" y="5609772"/>
            <a:ext cx="3095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D4AF37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Thank You!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488156" y="6000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75009" y="53578"/>
                </a:moveTo>
                <a:cubicBezTo>
                  <a:pt x="75009" y="47664"/>
                  <a:pt x="79811" y="42863"/>
                  <a:pt x="85725" y="42863"/>
                </a:cubicBezTo>
                <a:cubicBezTo>
                  <a:pt x="91639" y="42863"/>
                  <a:pt x="96441" y="47664"/>
                  <a:pt x="96441" y="53578"/>
                </a:cubicBezTo>
                <a:cubicBezTo>
                  <a:pt x="96441" y="59492"/>
                  <a:pt x="91639" y="64294"/>
                  <a:pt x="85725" y="64294"/>
                </a:cubicBezTo>
                <a:cubicBezTo>
                  <a:pt x="79811" y="64294"/>
                  <a:pt x="75009" y="59492"/>
                  <a:pt x="75009" y="53578"/>
                </a:cubicBezTo>
                <a:close/>
                <a:moveTo>
                  <a:pt x="72330" y="75009"/>
                </a:moveTo>
                <a:lnTo>
                  <a:pt x="88404" y="75009"/>
                </a:lnTo>
                <a:cubicBezTo>
                  <a:pt x="92858" y="75009"/>
                  <a:pt x="96441" y="78592"/>
                  <a:pt x="96441" y="83046"/>
                </a:cubicBezTo>
                <a:lnTo>
                  <a:pt x="96441" y="112514"/>
                </a:lnTo>
                <a:lnTo>
                  <a:pt x="99120" y="112514"/>
                </a:lnTo>
                <a:cubicBezTo>
                  <a:pt x="103573" y="112514"/>
                  <a:pt x="107156" y="116097"/>
                  <a:pt x="107156" y="120551"/>
                </a:cubicBezTo>
                <a:cubicBezTo>
                  <a:pt x="107156" y="125004"/>
                  <a:pt x="103573" y="128588"/>
                  <a:pt x="99120" y="128588"/>
                </a:cubicBezTo>
                <a:lnTo>
                  <a:pt x="72330" y="128588"/>
                </a:lnTo>
                <a:cubicBezTo>
                  <a:pt x="67877" y="128588"/>
                  <a:pt x="64294" y="125004"/>
                  <a:pt x="64294" y="120551"/>
                </a:cubicBezTo>
                <a:cubicBezTo>
                  <a:pt x="64294" y="116097"/>
                  <a:pt x="67877" y="112514"/>
                  <a:pt x="72330" y="112514"/>
                </a:cubicBezTo>
                <a:lnTo>
                  <a:pt x="80367" y="112514"/>
                </a:lnTo>
                <a:lnTo>
                  <a:pt x="80367" y="91083"/>
                </a:lnTo>
                <a:lnTo>
                  <a:pt x="72330" y="91083"/>
                </a:lnTo>
                <a:cubicBezTo>
                  <a:pt x="67877" y="91083"/>
                  <a:pt x="64294" y="87500"/>
                  <a:pt x="64294" y="83046"/>
                </a:cubicBezTo>
                <a:cubicBezTo>
                  <a:pt x="64294" y="78592"/>
                  <a:pt x="67877" y="75009"/>
                  <a:pt x="72330" y="7500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" name="Text 2"/>
          <p:cNvSpPr/>
          <p:nvPr/>
        </p:nvSpPr>
        <p:spPr>
          <a:xfrm>
            <a:off x="876300" y="381000"/>
            <a:ext cx="2638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kern="0" spc="60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76300" y="609600"/>
            <a:ext cx="2733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5619750" cy="1543050"/>
          </a:xfrm>
          <a:custGeom>
            <a:avLst/>
            <a:gdLst/>
            <a:ahLst/>
            <a:cxnLst/>
            <a:rect l="l" t="t" r="r" b="b"/>
            <a:pathLst>
              <a:path w="5619750" h="1543050">
                <a:moveTo>
                  <a:pt x="0" y="0"/>
                </a:moveTo>
                <a:lnTo>
                  <a:pt x="5543554" y="0"/>
                </a:lnTo>
                <a:cubicBezTo>
                  <a:pt x="5585636" y="0"/>
                  <a:pt x="5619750" y="34114"/>
                  <a:pt x="5619750" y="76196"/>
                </a:cubicBezTo>
                <a:lnTo>
                  <a:pt x="5619750" y="1466854"/>
                </a:lnTo>
                <a:cubicBezTo>
                  <a:pt x="5619750" y="1508936"/>
                  <a:pt x="5585636" y="1543050"/>
                  <a:pt x="5543554" y="1543050"/>
                </a:cubicBez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15430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8" name="Shape 6"/>
          <p:cNvSpPr/>
          <p:nvPr/>
        </p:nvSpPr>
        <p:spPr>
          <a:xfrm>
            <a:off x="571500" y="1371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9" name="Shape 7"/>
          <p:cNvSpPr/>
          <p:nvPr/>
        </p:nvSpPr>
        <p:spPr>
          <a:xfrm>
            <a:off x="678656" y="14763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10" name="Text 8"/>
          <p:cNvSpPr/>
          <p:nvPr/>
        </p:nvSpPr>
        <p:spPr>
          <a:xfrm>
            <a:off x="1066800" y="1428750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1866900"/>
            <a:ext cx="5372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simulation of </a:t>
            </a:r>
            <a:r>
              <a:rPr lang="en-US" sz="1200" b="1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 key stages</a:t>
            </a: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TLS handshake through Java code, providing an educational platform for understanding modern cryptographic protocols.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0050" y="2914650"/>
            <a:ext cx="5619750" cy="1638300"/>
          </a:xfrm>
          <a:custGeom>
            <a:avLst/>
            <a:gdLst/>
            <a:ahLst/>
            <a:cxnLst/>
            <a:rect l="l" t="t" r="r" b="b"/>
            <a:pathLst>
              <a:path w="5619750" h="1638300">
                <a:moveTo>
                  <a:pt x="0" y="0"/>
                </a:moveTo>
                <a:lnTo>
                  <a:pt x="5543553" y="0"/>
                </a:lnTo>
                <a:cubicBezTo>
                  <a:pt x="5585635" y="0"/>
                  <a:pt x="5619750" y="34115"/>
                  <a:pt x="5619750" y="76197"/>
                </a:cubicBezTo>
                <a:lnTo>
                  <a:pt x="5619750" y="1562103"/>
                </a:lnTo>
                <a:cubicBezTo>
                  <a:pt x="5619750" y="1604185"/>
                  <a:pt x="5585635" y="1638300"/>
                  <a:pt x="5543553" y="1638300"/>
                </a:cubicBez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00050" y="2914650"/>
            <a:ext cx="38100" cy="1638300"/>
          </a:xfrm>
          <a:custGeom>
            <a:avLst/>
            <a:gdLst/>
            <a:ahLst/>
            <a:cxnLst/>
            <a:rect l="l" t="t" r="r" b="b"/>
            <a:pathLst>
              <a:path w="38100" h="1638300">
                <a:moveTo>
                  <a:pt x="0" y="0"/>
                </a:moveTo>
                <a:lnTo>
                  <a:pt x="38100" y="0"/>
                </a:lnTo>
                <a:lnTo>
                  <a:pt x="38100" y="1638300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4" name="Shape 12"/>
          <p:cNvSpPr/>
          <p:nvPr/>
        </p:nvSpPr>
        <p:spPr>
          <a:xfrm>
            <a:off x="571500" y="30670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5" name="Shape 13"/>
          <p:cNvSpPr/>
          <p:nvPr/>
        </p:nvSpPr>
        <p:spPr>
          <a:xfrm>
            <a:off x="667941" y="31718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6073" y="65566"/>
                </a:moveTo>
                <a:lnTo>
                  <a:pt x="86127" y="94398"/>
                </a:lnTo>
                <a:cubicBezTo>
                  <a:pt x="89408" y="95737"/>
                  <a:pt x="92891" y="96441"/>
                  <a:pt x="96441" y="96441"/>
                </a:cubicBezTo>
                <a:cubicBezTo>
                  <a:pt x="99990" y="96441"/>
                  <a:pt x="103473" y="95737"/>
                  <a:pt x="106754" y="94398"/>
                </a:cubicBezTo>
                <a:lnTo>
                  <a:pt x="187925" y="60979"/>
                </a:lnTo>
                <a:cubicBezTo>
                  <a:pt x="190939" y="59740"/>
                  <a:pt x="192881" y="56826"/>
                  <a:pt x="192881" y="53578"/>
                </a:cubicBezTo>
                <a:cubicBezTo>
                  <a:pt x="192881" y="50330"/>
                  <a:pt x="190939" y="47417"/>
                  <a:pt x="187925" y="46178"/>
                </a:cubicBezTo>
                <a:lnTo>
                  <a:pt x="106754" y="12758"/>
                </a:lnTo>
                <a:cubicBezTo>
                  <a:pt x="103473" y="11419"/>
                  <a:pt x="99990" y="10716"/>
                  <a:pt x="96441" y="10716"/>
                </a:cubicBezTo>
                <a:cubicBezTo>
                  <a:pt x="92891" y="10716"/>
                  <a:pt x="89408" y="11419"/>
                  <a:pt x="86127" y="12758"/>
                </a:cubicBezTo>
                <a:lnTo>
                  <a:pt x="4956" y="46178"/>
                </a:lnTo>
                <a:cubicBezTo>
                  <a:pt x="1942" y="47417"/>
                  <a:pt x="0" y="50330"/>
                  <a:pt x="0" y="53578"/>
                </a:cubicBezTo>
                <a:lnTo>
                  <a:pt x="0" y="152698"/>
                </a:lnTo>
                <a:cubicBezTo>
                  <a:pt x="0" y="157151"/>
                  <a:pt x="3583" y="160734"/>
                  <a:pt x="8037" y="160734"/>
                </a:cubicBezTo>
                <a:cubicBezTo>
                  <a:pt x="12490" y="160734"/>
                  <a:pt x="16073" y="157151"/>
                  <a:pt x="16073" y="152698"/>
                </a:cubicBezTo>
                <a:lnTo>
                  <a:pt x="16073" y="65566"/>
                </a:lnTo>
                <a:close/>
                <a:moveTo>
                  <a:pt x="32147" y="89576"/>
                </a:moveTo>
                <a:lnTo>
                  <a:pt x="32147" y="128588"/>
                </a:lnTo>
                <a:cubicBezTo>
                  <a:pt x="32147" y="146335"/>
                  <a:pt x="60945" y="160734"/>
                  <a:pt x="96441" y="160734"/>
                </a:cubicBezTo>
                <a:cubicBezTo>
                  <a:pt x="131936" y="160734"/>
                  <a:pt x="160734" y="146335"/>
                  <a:pt x="160734" y="128588"/>
                </a:cubicBezTo>
                <a:lnTo>
                  <a:pt x="160734" y="89542"/>
                </a:lnTo>
                <a:lnTo>
                  <a:pt x="112882" y="109266"/>
                </a:lnTo>
                <a:cubicBezTo>
                  <a:pt x="107659" y="111409"/>
                  <a:pt x="102100" y="112514"/>
                  <a:pt x="96441" y="112514"/>
                </a:cubicBezTo>
                <a:cubicBezTo>
                  <a:pt x="90781" y="112514"/>
                  <a:pt x="85223" y="111409"/>
                  <a:pt x="79999" y="109266"/>
                </a:cubicBezTo>
                <a:lnTo>
                  <a:pt x="32147" y="89542"/>
                </a:lnTo>
                <a:close/>
              </a:path>
            </a:pathLst>
          </a:custGeom>
          <a:solidFill>
            <a:srgbClr val="F7FAFC"/>
          </a:solidFill>
          <a:ln/>
        </p:spPr>
      </p:sp>
      <p:sp>
        <p:nvSpPr>
          <p:cNvPr id="16" name="Text 14"/>
          <p:cNvSpPr/>
          <p:nvPr/>
        </p:nvSpPr>
        <p:spPr>
          <a:xfrm>
            <a:off x="1066800" y="3124200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Demonstration Value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5313" y="36004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8" name="Text 16"/>
          <p:cNvSpPr/>
          <p:nvPr/>
        </p:nvSpPr>
        <p:spPr>
          <a:xfrm>
            <a:off x="900113" y="3562350"/>
            <a:ext cx="415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Visualize TLS handshake process with step-by-step execution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5313" y="3905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0" name="Text 18"/>
          <p:cNvSpPr/>
          <p:nvPr/>
        </p:nvSpPr>
        <p:spPr>
          <a:xfrm>
            <a:off x="900113" y="3867150"/>
            <a:ext cx="433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understanding of asymmetric and symmetric cryptography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5313" y="42100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2" name="Text 20"/>
          <p:cNvSpPr/>
          <p:nvPr/>
        </p:nvSpPr>
        <p:spPr>
          <a:xfrm>
            <a:off x="900113" y="417195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Showcase practical applications in real-world secure communications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76963" y="1223963"/>
            <a:ext cx="5629275" cy="4619625"/>
          </a:xfrm>
          <a:custGeom>
            <a:avLst/>
            <a:gdLst/>
            <a:ahLst/>
            <a:cxnLst/>
            <a:rect l="l" t="t" r="r" b="b"/>
            <a:pathLst>
              <a:path w="5629275" h="4619625">
                <a:moveTo>
                  <a:pt x="76178" y="0"/>
                </a:moveTo>
                <a:lnTo>
                  <a:pt x="5553097" y="0"/>
                </a:lnTo>
                <a:cubicBezTo>
                  <a:pt x="5595169" y="0"/>
                  <a:pt x="5629275" y="34106"/>
                  <a:pt x="5629275" y="76178"/>
                </a:cubicBezTo>
                <a:lnTo>
                  <a:pt x="5629275" y="4543447"/>
                </a:lnTo>
                <a:cubicBezTo>
                  <a:pt x="5629275" y="4585519"/>
                  <a:pt x="5595169" y="4619625"/>
                  <a:pt x="5553097" y="4619625"/>
                </a:cubicBezTo>
                <a:lnTo>
                  <a:pt x="76178" y="4619625"/>
                </a:lnTo>
                <a:cubicBezTo>
                  <a:pt x="34106" y="4619625"/>
                  <a:pt x="0" y="4585519"/>
                  <a:pt x="0" y="4543447"/>
                </a:cubicBezTo>
                <a:lnTo>
                  <a:pt x="0" y="76178"/>
                </a:lnTo>
                <a:cubicBezTo>
                  <a:pt x="0" y="34134"/>
                  <a:pt x="34134" y="0"/>
                  <a:pt x="76178" y="0"/>
                </a:cubicBezTo>
                <a:close/>
              </a:path>
            </a:pathLst>
          </a:custGeom>
          <a:solidFill>
            <a:srgbClr val="3B5998">
              <a:alpha val="1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334125" y="1381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5" name="Shape 23"/>
          <p:cNvSpPr/>
          <p:nvPr/>
        </p:nvSpPr>
        <p:spPr>
          <a:xfrm>
            <a:off x="6441281" y="14859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5101" y="-435"/>
                </a:moveTo>
                <a:cubicBezTo>
                  <a:pt x="89308" y="-3784"/>
                  <a:pt x="82142" y="-3784"/>
                  <a:pt x="76349" y="-435"/>
                </a:cubicBezTo>
                <a:lnTo>
                  <a:pt x="48153" y="15839"/>
                </a:lnTo>
                <a:cubicBezTo>
                  <a:pt x="42360" y="19188"/>
                  <a:pt x="38777" y="25383"/>
                  <a:pt x="38777" y="32080"/>
                </a:cubicBezTo>
                <a:lnTo>
                  <a:pt x="38777" y="66202"/>
                </a:lnTo>
                <a:lnTo>
                  <a:pt x="9209" y="83280"/>
                </a:lnTo>
                <a:cubicBezTo>
                  <a:pt x="3416" y="86629"/>
                  <a:pt x="-167" y="92824"/>
                  <a:pt x="-167" y="99521"/>
                </a:cubicBezTo>
                <a:lnTo>
                  <a:pt x="-167" y="132104"/>
                </a:lnTo>
                <a:cubicBezTo>
                  <a:pt x="-167" y="138801"/>
                  <a:pt x="3416" y="144996"/>
                  <a:pt x="9209" y="148344"/>
                </a:cubicBezTo>
                <a:lnTo>
                  <a:pt x="37438" y="164619"/>
                </a:lnTo>
                <a:cubicBezTo>
                  <a:pt x="43231" y="167967"/>
                  <a:pt x="50397" y="167967"/>
                  <a:pt x="56190" y="164619"/>
                </a:cubicBezTo>
                <a:lnTo>
                  <a:pt x="85758" y="147541"/>
                </a:lnTo>
                <a:lnTo>
                  <a:pt x="115327" y="164619"/>
                </a:lnTo>
                <a:cubicBezTo>
                  <a:pt x="121120" y="167967"/>
                  <a:pt x="128286" y="167967"/>
                  <a:pt x="134079" y="164619"/>
                </a:cubicBezTo>
                <a:lnTo>
                  <a:pt x="162241" y="148344"/>
                </a:lnTo>
                <a:cubicBezTo>
                  <a:pt x="168034" y="144996"/>
                  <a:pt x="171617" y="138801"/>
                  <a:pt x="171617" y="132104"/>
                </a:cubicBezTo>
                <a:lnTo>
                  <a:pt x="171617" y="99521"/>
                </a:lnTo>
                <a:cubicBezTo>
                  <a:pt x="171617" y="92824"/>
                  <a:pt x="168034" y="86629"/>
                  <a:pt x="162241" y="83280"/>
                </a:cubicBezTo>
                <a:lnTo>
                  <a:pt x="132673" y="66202"/>
                </a:lnTo>
                <a:lnTo>
                  <a:pt x="132673" y="32080"/>
                </a:lnTo>
                <a:cubicBezTo>
                  <a:pt x="132673" y="25383"/>
                  <a:pt x="129090" y="19188"/>
                  <a:pt x="123297" y="15839"/>
                </a:cubicBezTo>
                <a:lnTo>
                  <a:pt x="95101" y="-435"/>
                </a:lnTo>
                <a:close/>
                <a:moveTo>
                  <a:pt x="77688" y="97981"/>
                </a:moveTo>
                <a:lnTo>
                  <a:pt x="77688" y="133644"/>
                </a:lnTo>
                <a:lnTo>
                  <a:pt x="48120" y="150722"/>
                </a:lnTo>
                <a:cubicBezTo>
                  <a:pt x="47718" y="150956"/>
                  <a:pt x="47249" y="151090"/>
                  <a:pt x="46780" y="151090"/>
                </a:cubicBezTo>
                <a:lnTo>
                  <a:pt x="46780" y="115829"/>
                </a:lnTo>
                <a:lnTo>
                  <a:pt x="77688" y="97981"/>
                </a:lnTo>
                <a:close/>
                <a:moveTo>
                  <a:pt x="155176" y="98182"/>
                </a:moveTo>
                <a:cubicBezTo>
                  <a:pt x="155410" y="98584"/>
                  <a:pt x="155544" y="99053"/>
                  <a:pt x="155544" y="99521"/>
                </a:cubicBezTo>
                <a:lnTo>
                  <a:pt x="155544" y="132104"/>
                </a:lnTo>
                <a:cubicBezTo>
                  <a:pt x="155544" y="133075"/>
                  <a:pt x="155042" y="133945"/>
                  <a:pt x="154205" y="134414"/>
                </a:cubicBezTo>
                <a:lnTo>
                  <a:pt x="125976" y="150688"/>
                </a:lnTo>
                <a:cubicBezTo>
                  <a:pt x="125574" y="150923"/>
                  <a:pt x="125105" y="151057"/>
                  <a:pt x="124636" y="151057"/>
                </a:cubicBezTo>
                <a:lnTo>
                  <a:pt x="124636" y="115796"/>
                </a:lnTo>
                <a:lnTo>
                  <a:pt x="155176" y="98182"/>
                </a:lnTo>
                <a:close/>
                <a:moveTo>
                  <a:pt x="116633" y="32080"/>
                </a:moveTo>
                <a:lnTo>
                  <a:pt x="116633" y="66202"/>
                </a:lnTo>
                <a:lnTo>
                  <a:pt x="85725" y="84051"/>
                </a:lnTo>
                <a:lnTo>
                  <a:pt x="85725" y="48388"/>
                </a:lnTo>
                <a:lnTo>
                  <a:pt x="116265" y="30774"/>
                </a:lnTo>
                <a:cubicBezTo>
                  <a:pt x="116499" y="31176"/>
                  <a:pt x="116633" y="31645"/>
                  <a:pt x="116633" y="32113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6" name="Text 24"/>
          <p:cNvSpPr/>
          <p:nvPr/>
        </p:nvSpPr>
        <p:spPr>
          <a:xfrm>
            <a:off x="6829425" y="1438275"/>
            <a:ext cx="2552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Demonstration Modules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38888" y="1919288"/>
            <a:ext cx="5305425" cy="847725"/>
          </a:xfrm>
          <a:custGeom>
            <a:avLst/>
            <a:gdLst/>
            <a:ahLst/>
            <a:cxnLst/>
            <a:rect l="l" t="t" r="r" b="b"/>
            <a:pathLst>
              <a:path w="5305425" h="847725">
                <a:moveTo>
                  <a:pt x="76202" y="0"/>
                </a:moveTo>
                <a:lnTo>
                  <a:pt x="5229223" y="0"/>
                </a:lnTo>
                <a:cubicBezTo>
                  <a:pt x="5271280" y="0"/>
                  <a:pt x="5305425" y="34145"/>
                  <a:pt x="5305425" y="76202"/>
                </a:cubicBezTo>
                <a:lnTo>
                  <a:pt x="5305425" y="771523"/>
                </a:lnTo>
                <a:cubicBezTo>
                  <a:pt x="5305425" y="813580"/>
                  <a:pt x="5271280" y="847725"/>
                  <a:pt x="522922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457950" y="20383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9" name="Text 27"/>
          <p:cNvSpPr/>
          <p:nvPr/>
        </p:nvSpPr>
        <p:spPr>
          <a:xfrm>
            <a:off x="6419850" y="20383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877050" y="2057400"/>
            <a:ext cx="150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RSA Key Exchange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77050" y="2419350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Asymmetric encryption for secure Pre-Master Secret transmission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38888" y="2890838"/>
            <a:ext cx="5305425" cy="847725"/>
          </a:xfrm>
          <a:custGeom>
            <a:avLst/>
            <a:gdLst/>
            <a:ahLst/>
            <a:cxnLst/>
            <a:rect l="l" t="t" r="r" b="b"/>
            <a:pathLst>
              <a:path w="5305425" h="847725">
                <a:moveTo>
                  <a:pt x="76202" y="0"/>
                </a:moveTo>
                <a:lnTo>
                  <a:pt x="5229223" y="0"/>
                </a:lnTo>
                <a:cubicBezTo>
                  <a:pt x="5271280" y="0"/>
                  <a:pt x="5305425" y="34145"/>
                  <a:pt x="5305425" y="76202"/>
                </a:cubicBezTo>
                <a:lnTo>
                  <a:pt x="5305425" y="771523"/>
                </a:lnTo>
                <a:cubicBezTo>
                  <a:pt x="5305425" y="813580"/>
                  <a:pt x="5271280" y="847725"/>
                  <a:pt x="522922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457950" y="3009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4" name="Text 32"/>
          <p:cNvSpPr/>
          <p:nvPr/>
        </p:nvSpPr>
        <p:spPr>
          <a:xfrm>
            <a:off x="6419850" y="30099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877050" y="3028950"/>
            <a:ext cx="179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Certificate Verification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77050" y="3390900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 signature validation to prevent MITM attacks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38888" y="3862387"/>
            <a:ext cx="5305425" cy="847725"/>
          </a:xfrm>
          <a:custGeom>
            <a:avLst/>
            <a:gdLst/>
            <a:ahLst/>
            <a:cxnLst/>
            <a:rect l="l" t="t" r="r" b="b"/>
            <a:pathLst>
              <a:path w="5305425" h="847725">
                <a:moveTo>
                  <a:pt x="76202" y="0"/>
                </a:moveTo>
                <a:lnTo>
                  <a:pt x="5229223" y="0"/>
                </a:lnTo>
                <a:cubicBezTo>
                  <a:pt x="5271280" y="0"/>
                  <a:pt x="5305425" y="34145"/>
                  <a:pt x="5305425" y="76202"/>
                </a:cubicBezTo>
                <a:lnTo>
                  <a:pt x="5305425" y="771523"/>
                </a:lnTo>
                <a:cubicBezTo>
                  <a:pt x="5305425" y="813580"/>
                  <a:pt x="5271280" y="847725"/>
                  <a:pt x="522922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457950" y="39814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9" name="Text 37"/>
          <p:cNvSpPr/>
          <p:nvPr/>
        </p:nvSpPr>
        <p:spPr>
          <a:xfrm>
            <a:off x="6419850" y="39814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77050" y="400050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AES-GCM Cipher Suite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77050" y="4362450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Authenticated encryption for secure data transmission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38888" y="4833938"/>
            <a:ext cx="5305425" cy="847725"/>
          </a:xfrm>
          <a:custGeom>
            <a:avLst/>
            <a:gdLst/>
            <a:ahLst/>
            <a:cxnLst/>
            <a:rect l="l" t="t" r="r" b="b"/>
            <a:pathLst>
              <a:path w="5305425" h="847725">
                <a:moveTo>
                  <a:pt x="76202" y="0"/>
                </a:moveTo>
                <a:lnTo>
                  <a:pt x="5229223" y="0"/>
                </a:lnTo>
                <a:cubicBezTo>
                  <a:pt x="5271280" y="0"/>
                  <a:pt x="5305425" y="34145"/>
                  <a:pt x="5305425" y="76202"/>
                </a:cubicBezTo>
                <a:lnTo>
                  <a:pt x="5305425" y="771523"/>
                </a:lnTo>
                <a:cubicBezTo>
                  <a:pt x="5305425" y="813580"/>
                  <a:pt x="5271280" y="847725"/>
                  <a:pt x="522922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457950" y="4953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4" name="Text 42"/>
          <p:cNvSpPr/>
          <p:nvPr/>
        </p:nvSpPr>
        <p:spPr>
          <a:xfrm>
            <a:off x="6419850" y="49530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877050" y="4972050"/>
            <a:ext cx="171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Handshake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77050" y="5334000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TLS handshake simulation integrating all modules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5763" y="5967413"/>
            <a:ext cx="11420475" cy="695325"/>
          </a:xfrm>
          <a:custGeom>
            <a:avLst/>
            <a:gdLst/>
            <a:ahLst/>
            <a:cxnLst/>
            <a:rect l="l" t="t" r="r" b="b"/>
            <a:pathLst>
              <a:path w="11420475" h="695325">
                <a:moveTo>
                  <a:pt x="76201" y="0"/>
                </a:moveTo>
                <a:lnTo>
                  <a:pt x="11344274" y="0"/>
                </a:lnTo>
                <a:cubicBezTo>
                  <a:pt x="11386359" y="0"/>
                  <a:pt x="11420475" y="34116"/>
                  <a:pt x="11420475" y="76201"/>
                </a:cubicBezTo>
                <a:lnTo>
                  <a:pt x="11420475" y="619124"/>
                </a:lnTo>
                <a:cubicBezTo>
                  <a:pt x="11420475" y="661209"/>
                  <a:pt x="11386359" y="695325"/>
                  <a:pt x="1134427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D4AF37">
              <a:alpha val="10196"/>
            </a:srgbClr>
          </a:solidFill>
          <a:ln w="12700">
            <a:solidFill>
              <a:srgbClr val="D4AF37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528638" y="6219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9" name="Text 47"/>
          <p:cNvSpPr/>
          <p:nvPr/>
        </p:nvSpPr>
        <p:spPr>
          <a:xfrm>
            <a:off x="857250" y="6086475"/>
            <a:ext cx="3390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 Duration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57250" y="6315075"/>
            <a:ext cx="3390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Approximately 6 minutes with live demonstrations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909474" y="6162675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120363" y="620077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Modules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954" y="414640"/>
            <a:ext cx="318954" cy="318954"/>
          </a:xfrm>
          <a:custGeom>
            <a:avLst/>
            <a:gdLst/>
            <a:ahLst/>
            <a:cxnLst/>
            <a:rect l="l" t="t" r="r" b="b"/>
            <a:pathLst>
              <a:path w="318954" h="318954">
                <a:moveTo>
                  <a:pt x="63791" y="0"/>
                </a:moveTo>
                <a:lnTo>
                  <a:pt x="255163" y="0"/>
                </a:lnTo>
                <a:cubicBezTo>
                  <a:pt x="290393" y="0"/>
                  <a:pt x="318954" y="28560"/>
                  <a:pt x="318954" y="63791"/>
                </a:cubicBezTo>
                <a:lnTo>
                  <a:pt x="318954" y="255163"/>
                </a:lnTo>
                <a:cubicBezTo>
                  <a:pt x="318954" y="290393"/>
                  <a:pt x="290393" y="318954"/>
                  <a:pt x="255163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408659" y="502352"/>
            <a:ext cx="143529" cy="143529"/>
          </a:xfrm>
          <a:custGeom>
            <a:avLst/>
            <a:gdLst/>
            <a:ahLst/>
            <a:cxnLst/>
            <a:rect l="l" t="t" r="r" b="b"/>
            <a:pathLst>
              <a:path w="143529" h="143529">
                <a:moveTo>
                  <a:pt x="140894" y="42218"/>
                </a:moveTo>
                <a:lnTo>
                  <a:pt x="113982" y="69129"/>
                </a:lnTo>
                <a:cubicBezTo>
                  <a:pt x="111403" y="71708"/>
                  <a:pt x="107563" y="72465"/>
                  <a:pt x="104199" y="71064"/>
                </a:cubicBezTo>
                <a:cubicBezTo>
                  <a:pt x="100835" y="69662"/>
                  <a:pt x="98676" y="66410"/>
                  <a:pt x="98676" y="62794"/>
                </a:cubicBezTo>
                <a:lnTo>
                  <a:pt x="98676" y="44853"/>
                </a:lnTo>
                <a:lnTo>
                  <a:pt x="8971" y="44853"/>
                </a:lnTo>
                <a:cubicBezTo>
                  <a:pt x="4009" y="44853"/>
                  <a:pt x="0" y="40844"/>
                  <a:pt x="0" y="35882"/>
                </a:cubicBezTo>
                <a:cubicBezTo>
                  <a:pt x="0" y="30920"/>
                  <a:pt x="4009" y="26912"/>
                  <a:pt x="8971" y="26912"/>
                </a:cubicBezTo>
                <a:lnTo>
                  <a:pt x="98676" y="26912"/>
                </a:lnTo>
                <a:lnTo>
                  <a:pt x="98676" y="8971"/>
                </a:lnTo>
                <a:cubicBezTo>
                  <a:pt x="98676" y="5354"/>
                  <a:pt x="100863" y="2074"/>
                  <a:pt x="104227" y="673"/>
                </a:cubicBezTo>
                <a:cubicBezTo>
                  <a:pt x="107591" y="-729"/>
                  <a:pt x="111431" y="56"/>
                  <a:pt x="114010" y="2607"/>
                </a:cubicBezTo>
                <a:lnTo>
                  <a:pt x="140922" y="29519"/>
                </a:lnTo>
                <a:cubicBezTo>
                  <a:pt x="144426" y="33023"/>
                  <a:pt x="144426" y="38714"/>
                  <a:pt x="140922" y="42218"/>
                </a:cubicBezTo>
                <a:close/>
                <a:moveTo>
                  <a:pt x="29519" y="140894"/>
                </a:moveTo>
                <a:lnTo>
                  <a:pt x="2607" y="113982"/>
                </a:lnTo>
                <a:cubicBezTo>
                  <a:pt x="-897" y="110478"/>
                  <a:pt x="-897" y="104787"/>
                  <a:pt x="2607" y="101283"/>
                </a:cubicBezTo>
                <a:lnTo>
                  <a:pt x="29519" y="74372"/>
                </a:lnTo>
                <a:cubicBezTo>
                  <a:pt x="32098" y="71793"/>
                  <a:pt x="35938" y="71036"/>
                  <a:pt x="39302" y="72437"/>
                </a:cubicBezTo>
                <a:cubicBezTo>
                  <a:pt x="42666" y="73839"/>
                  <a:pt x="44853" y="77119"/>
                  <a:pt x="44853" y="80735"/>
                </a:cubicBezTo>
                <a:lnTo>
                  <a:pt x="44853" y="98676"/>
                </a:lnTo>
                <a:lnTo>
                  <a:pt x="134559" y="98676"/>
                </a:lnTo>
                <a:cubicBezTo>
                  <a:pt x="139520" y="98676"/>
                  <a:pt x="143529" y="102685"/>
                  <a:pt x="143529" y="107647"/>
                </a:cubicBezTo>
                <a:cubicBezTo>
                  <a:pt x="143529" y="112609"/>
                  <a:pt x="139520" y="116617"/>
                  <a:pt x="134559" y="116617"/>
                </a:cubicBezTo>
                <a:lnTo>
                  <a:pt x="44853" y="116617"/>
                </a:lnTo>
                <a:lnTo>
                  <a:pt x="44853" y="134559"/>
                </a:lnTo>
                <a:cubicBezTo>
                  <a:pt x="44853" y="138175"/>
                  <a:pt x="42666" y="141455"/>
                  <a:pt x="39302" y="142856"/>
                </a:cubicBezTo>
                <a:cubicBezTo>
                  <a:pt x="35938" y="144258"/>
                  <a:pt x="32098" y="143473"/>
                  <a:pt x="29519" y="140922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" name="Text 2"/>
          <p:cNvSpPr/>
          <p:nvPr/>
        </p:nvSpPr>
        <p:spPr>
          <a:xfrm>
            <a:off x="733593" y="318954"/>
            <a:ext cx="4361690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kern="0" spc="50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Protocol Flow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3593" y="510326"/>
            <a:ext cx="4441428" cy="318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6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TLS Handshake 7-Stage Overview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2940" y="1024638"/>
            <a:ext cx="6086567" cy="5833362"/>
          </a:xfrm>
          <a:custGeom>
            <a:avLst/>
            <a:gdLst/>
            <a:ahLst/>
            <a:cxnLst/>
            <a:rect l="l" t="t" r="r" b="b"/>
            <a:pathLst>
              <a:path w="6086567" h="5833362">
                <a:moveTo>
                  <a:pt x="60744" y="0"/>
                </a:moveTo>
                <a:lnTo>
                  <a:pt x="6025823" y="0"/>
                </a:lnTo>
                <a:cubicBezTo>
                  <a:pt x="6059371" y="0"/>
                  <a:pt x="6086567" y="23945"/>
                  <a:pt x="6086567" y="53482"/>
                </a:cubicBezTo>
                <a:lnTo>
                  <a:pt x="6086567" y="5779879"/>
                </a:lnTo>
                <a:cubicBezTo>
                  <a:pt x="6086567" y="5809417"/>
                  <a:pt x="6059371" y="5833362"/>
                  <a:pt x="6025823" y="5833362"/>
                </a:cubicBezTo>
                <a:lnTo>
                  <a:pt x="60744" y="5833362"/>
                </a:lnTo>
                <a:cubicBezTo>
                  <a:pt x="27196" y="5833362"/>
                  <a:pt x="0" y="5809417"/>
                  <a:pt x="0" y="5779879"/>
                </a:cubicBezTo>
                <a:lnTo>
                  <a:pt x="0" y="53482"/>
                </a:lnTo>
                <a:cubicBezTo>
                  <a:pt x="0" y="23965"/>
                  <a:pt x="27218" y="0"/>
                  <a:pt x="60744" y="0"/>
                </a:cubicBezTo>
                <a:close/>
              </a:path>
            </a:pathLst>
          </a:custGeom>
          <a:solidFill>
            <a:srgbClr val="3B5998">
              <a:alpha val="1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8627" y="1156207"/>
            <a:ext cx="6203647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Handshake Sequence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6026" y="1467186"/>
            <a:ext cx="4988848" cy="5189959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6868528" y="1020651"/>
            <a:ext cx="5007571" cy="637907"/>
          </a:xfrm>
          <a:custGeom>
            <a:avLst/>
            <a:gdLst/>
            <a:ahLst/>
            <a:cxnLst/>
            <a:rect l="l" t="t" r="r" b="b"/>
            <a:pathLst>
              <a:path w="5007571" h="637907">
                <a:moveTo>
                  <a:pt x="0" y="0"/>
                </a:moveTo>
                <a:lnTo>
                  <a:pt x="4943780" y="0"/>
                </a:lnTo>
                <a:cubicBezTo>
                  <a:pt x="4979011" y="0"/>
                  <a:pt x="5007571" y="28560"/>
                  <a:pt x="5007571" y="63791"/>
                </a:cubicBezTo>
                <a:lnTo>
                  <a:pt x="5007571" y="574116"/>
                </a:lnTo>
                <a:cubicBezTo>
                  <a:pt x="5007571" y="609347"/>
                  <a:pt x="4979011" y="637907"/>
                  <a:pt x="4943780" y="637907"/>
                </a:cubicBez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868528" y="1020651"/>
            <a:ext cx="31895" cy="637907"/>
          </a:xfrm>
          <a:custGeom>
            <a:avLst/>
            <a:gdLst/>
            <a:ahLst/>
            <a:cxnLst/>
            <a:rect l="l" t="t" r="r" b="b"/>
            <a:pathLst>
              <a:path w="31895" h="637907">
                <a:moveTo>
                  <a:pt x="0" y="0"/>
                </a:moveTo>
                <a:lnTo>
                  <a:pt x="31895" y="0"/>
                </a:lnTo>
                <a:lnTo>
                  <a:pt x="31895" y="637907"/>
                </a:ln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1" name="Shape 8"/>
          <p:cNvSpPr/>
          <p:nvPr/>
        </p:nvSpPr>
        <p:spPr>
          <a:xfrm>
            <a:off x="6980162" y="1116337"/>
            <a:ext cx="223267" cy="223267"/>
          </a:xfrm>
          <a:custGeom>
            <a:avLst/>
            <a:gdLst/>
            <a:ahLst/>
            <a:cxnLst/>
            <a:rect l="l" t="t" r="r" b="b"/>
            <a:pathLst>
              <a:path w="223267" h="223267">
                <a:moveTo>
                  <a:pt x="111634" y="0"/>
                </a:moveTo>
                <a:lnTo>
                  <a:pt x="111634" y="0"/>
                </a:lnTo>
                <a:cubicBezTo>
                  <a:pt x="173246" y="0"/>
                  <a:pt x="223267" y="50021"/>
                  <a:pt x="223267" y="111634"/>
                </a:cubicBezTo>
                <a:lnTo>
                  <a:pt x="223267" y="111634"/>
                </a:lnTo>
                <a:cubicBezTo>
                  <a:pt x="223267" y="173246"/>
                  <a:pt x="173246" y="223267"/>
                  <a:pt x="111634" y="223267"/>
                </a:cubicBezTo>
                <a:lnTo>
                  <a:pt x="111634" y="223267"/>
                </a:lnTo>
                <a:cubicBezTo>
                  <a:pt x="50021" y="223267"/>
                  <a:pt x="0" y="173246"/>
                  <a:pt x="0" y="111634"/>
                </a:cubicBezTo>
                <a:lnTo>
                  <a:pt x="0" y="111634"/>
                </a:lnTo>
                <a:cubicBezTo>
                  <a:pt x="0" y="50021"/>
                  <a:pt x="50021" y="0"/>
                  <a:pt x="111634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2" name="Text 9"/>
          <p:cNvSpPr/>
          <p:nvPr/>
        </p:nvSpPr>
        <p:spPr>
          <a:xfrm>
            <a:off x="6952253" y="1116337"/>
            <a:ext cx="279084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67220" y="1132285"/>
            <a:ext cx="1092416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Negotiation Phase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67220" y="1371500"/>
            <a:ext cx="4576984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Client/Server Hello: Algorithm negotiation, random number exchange (R1, R2)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868528" y="1722349"/>
            <a:ext cx="5007571" cy="637907"/>
          </a:xfrm>
          <a:custGeom>
            <a:avLst/>
            <a:gdLst/>
            <a:ahLst/>
            <a:cxnLst/>
            <a:rect l="l" t="t" r="r" b="b"/>
            <a:pathLst>
              <a:path w="5007571" h="637907">
                <a:moveTo>
                  <a:pt x="0" y="0"/>
                </a:moveTo>
                <a:lnTo>
                  <a:pt x="4943780" y="0"/>
                </a:lnTo>
                <a:cubicBezTo>
                  <a:pt x="4979011" y="0"/>
                  <a:pt x="5007571" y="28560"/>
                  <a:pt x="5007571" y="63791"/>
                </a:cubicBezTo>
                <a:lnTo>
                  <a:pt x="5007571" y="574116"/>
                </a:lnTo>
                <a:cubicBezTo>
                  <a:pt x="5007571" y="609347"/>
                  <a:pt x="4979011" y="637907"/>
                  <a:pt x="4943780" y="637907"/>
                </a:cubicBez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6868528" y="1722349"/>
            <a:ext cx="31895" cy="637907"/>
          </a:xfrm>
          <a:custGeom>
            <a:avLst/>
            <a:gdLst/>
            <a:ahLst/>
            <a:cxnLst/>
            <a:rect l="l" t="t" r="r" b="b"/>
            <a:pathLst>
              <a:path w="31895" h="637907">
                <a:moveTo>
                  <a:pt x="0" y="0"/>
                </a:moveTo>
                <a:lnTo>
                  <a:pt x="31895" y="0"/>
                </a:lnTo>
                <a:lnTo>
                  <a:pt x="31895" y="637907"/>
                </a:ln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7" name="Shape 14"/>
          <p:cNvSpPr/>
          <p:nvPr/>
        </p:nvSpPr>
        <p:spPr>
          <a:xfrm>
            <a:off x="6980162" y="1818035"/>
            <a:ext cx="223267" cy="223267"/>
          </a:xfrm>
          <a:custGeom>
            <a:avLst/>
            <a:gdLst/>
            <a:ahLst/>
            <a:cxnLst/>
            <a:rect l="l" t="t" r="r" b="b"/>
            <a:pathLst>
              <a:path w="223267" h="223267">
                <a:moveTo>
                  <a:pt x="111634" y="0"/>
                </a:moveTo>
                <a:lnTo>
                  <a:pt x="111634" y="0"/>
                </a:lnTo>
                <a:cubicBezTo>
                  <a:pt x="173246" y="0"/>
                  <a:pt x="223267" y="50021"/>
                  <a:pt x="223267" y="111634"/>
                </a:cubicBezTo>
                <a:lnTo>
                  <a:pt x="223267" y="111634"/>
                </a:lnTo>
                <a:cubicBezTo>
                  <a:pt x="223267" y="173246"/>
                  <a:pt x="173246" y="223267"/>
                  <a:pt x="111634" y="223267"/>
                </a:cubicBezTo>
                <a:lnTo>
                  <a:pt x="111634" y="223267"/>
                </a:lnTo>
                <a:cubicBezTo>
                  <a:pt x="50021" y="223267"/>
                  <a:pt x="0" y="173246"/>
                  <a:pt x="0" y="111634"/>
                </a:cubicBezTo>
                <a:lnTo>
                  <a:pt x="0" y="111634"/>
                </a:lnTo>
                <a:cubicBezTo>
                  <a:pt x="0" y="50021"/>
                  <a:pt x="50021" y="0"/>
                  <a:pt x="111634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8" name="Text 15"/>
          <p:cNvSpPr/>
          <p:nvPr/>
        </p:nvSpPr>
        <p:spPr>
          <a:xfrm>
            <a:off x="6952253" y="1818035"/>
            <a:ext cx="279084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267220" y="1833983"/>
            <a:ext cx="1164181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Identity Verification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67220" y="2073198"/>
            <a:ext cx="4576984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 presents X.509 certificate with CA signature for authentication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868528" y="2424047"/>
            <a:ext cx="5007571" cy="637907"/>
          </a:xfrm>
          <a:custGeom>
            <a:avLst/>
            <a:gdLst/>
            <a:ahLst/>
            <a:cxnLst/>
            <a:rect l="l" t="t" r="r" b="b"/>
            <a:pathLst>
              <a:path w="5007571" h="637907">
                <a:moveTo>
                  <a:pt x="0" y="0"/>
                </a:moveTo>
                <a:lnTo>
                  <a:pt x="4943780" y="0"/>
                </a:lnTo>
                <a:cubicBezTo>
                  <a:pt x="4979011" y="0"/>
                  <a:pt x="5007571" y="28560"/>
                  <a:pt x="5007571" y="63791"/>
                </a:cubicBezTo>
                <a:lnTo>
                  <a:pt x="5007571" y="574116"/>
                </a:lnTo>
                <a:cubicBezTo>
                  <a:pt x="5007571" y="609347"/>
                  <a:pt x="4979011" y="637907"/>
                  <a:pt x="4943780" y="637907"/>
                </a:cubicBez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6868528" y="2424047"/>
            <a:ext cx="31895" cy="637907"/>
          </a:xfrm>
          <a:custGeom>
            <a:avLst/>
            <a:gdLst/>
            <a:ahLst/>
            <a:cxnLst/>
            <a:rect l="l" t="t" r="r" b="b"/>
            <a:pathLst>
              <a:path w="31895" h="637907">
                <a:moveTo>
                  <a:pt x="0" y="0"/>
                </a:moveTo>
                <a:lnTo>
                  <a:pt x="31895" y="0"/>
                </a:lnTo>
                <a:lnTo>
                  <a:pt x="31895" y="637907"/>
                </a:ln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3" name="Shape 20"/>
          <p:cNvSpPr/>
          <p:nvPr/>
        </p:nvSpPr>
        <p:spPr>
          <a:xfrm>
            <a:off x="6980162" y="2519733"/>
            <a:ext cx="223267" cy="223267"/>
          </a:xfrm>
          <a:custGeom>
            <a:avLst/>
            <a:gdLst/>
            <a:ahLst/>
            <a:cxnLst/>
            <a:rect l="l" t="t" r="r" b="b"/>
            <a:pathLst>
              <a:path w="223267" h="223267">
                <a:moveTo>
                  <a:pt x="111634" y="0"/>
                </a:moveTo>
                <a:lnTo>
                  <a:pt x="111634" y="0"/>
                </a:lnTo>
                <a:cubicBezTo>
                  <a:pt x="173246" y="0"/>
                  <a:pt x="223267" y="50021"/>
                  <a:pt x="223267" y="111634"/>
                </a:cubicBezTo>
                <a:lnTo>
                  <a:pt x="223267" y="111634"/>
                </a:lnTo>
                <a:cubicBezTo>
                  <a:pt x="223267" y="173246"/>
                  <a:pt x="173246" y="223267"/>
                  <a:pt x="111634" y="223267"/>
                </a:cubicBezTo>
                <a:lnTo>
                  <a:pt x="111634" y="223267"/>
                </a:lnTo>
                <a:cubicBezTo>
                  <a:pt x="50021" y="223267"/>
                  <a:pt x="0" y="173246"/>
                  <a:pt x="0" y="111634"/>
                </a:cubicBezTo>
                <a:lnTo>
                  <a:pt x="0" y="111634"/>
                </a:lnTo>
                <a:cubicBezTo>
                  <a:pt x="0" y="50021"/>
                  <a:pt x="50021" y="0"/>
                  <a:pt x="111634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4" name="Text 21"/>
          <p:cNvSpPr/>
          <p:nvPr/>
        </p:nvSpPr>
        <p:spPr>
          <a:xfrm>
            <a:off x="6952253" y="2519733"/>
            <a:ext cx="279084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267220" y="2535681"/>
            <a:ext cx="853201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Exchange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267220" y="2774896"/>
            <a:ext cx="4576984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Pre-Master Secret (PMS) encrypted with server public key, transmitted securely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868528" y="3125745"/>
            <a:ext cx="5007571" cy="637907"/>
          </a:xfrm>
          <a:custGeom>
            <a:avLst/>
            <a:gdLst/>
            <a:ahLst/>
            <a:cxnLst/>
            <a:rect l="l" t="t" r="r" b="b"/>
            <a:pathLst>
              <a:path w="5007571" h="637907">
                <a:moveTo>
                  <a:pt x="0" y="0"/>
                </a:moveTo>
                <a:lnTo>
                  <a:pt x="4943780" y="0"/>
                </a:lnTo>
                <a:cubicBezTo>
                  <a:pt x="4979011" y="0"/>
                  <a:pt x="5007571" y="28560"/>
                  <a:pt x="5007571" y="63791"/>
                </a:cubicBezTo>
                <a:lnTo>
                  <a:pt x="5007571" y="574116"/>
                </a:lnTo>
                <a:cubicBezTo>
                  <a:pt x="5007571" y="609347"/>
                  <a:pt x="4979011" y="637907"/>
                  <a:pt x="4943780" y="637907"/>
                </a:cubicBez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6868528" y="3125745"/>
            <a:ext cx="31895" cy="637907"/>
          </a:xfrm>
          <a:custGeom>
            <a:avLst/>
            <a:gdLst/>
            <a:ahLst/>
            <a:cxnLst/>
            <a:rect l="l" t="t" r="r" b="b"/>
            <a:pathLst>
              <a:path w="31895" h="637907">
                <a:moveTo>
                  <a:pt x="0" y="0"/>
                </a:moveTo>
                <a:lnTo>
                  <a:pt x="31895" y="0"/>
                </a:lnTo>
                <a:lnTo>
                  <a:pt x="31895" y="637907"/>
                </a:ln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29" name="Shape 26"/>
          <p:cNvSpPr/>
          <p:nvPr/>
        </p:nvSpPr>
        <p:spPr>
          <a:xfrm>
            <a:off x="6980162" y="3221431"/>
            <a:ext cx="223267" cy="223267"/>
          </a:xfrm>
          <a:custGeom>
            <a:avLst/>
            <a:gdLst/>
            <a:ahLst/>
            <a:cxnLst/>
            <a:rect l="l" t="t" r="r" b="b"/>
            <a:pathLst>
              <a:path w="223267" h="223267">
                <a:moveTo>
                  <a:pt x="111634" y="0"/>
                </a:moveTo>
                <a:lnTo>
                  <a:pt x="111634" y="0"/>
                </a:lnTo>
                <a:cubicBezTo>
                  <a:pt x="173246" y="0"/>
                  <a:pt x="223267" y="50021"/>
                  <a:pt x="223267" y="111634"/>
                </a:cubicBezTo>
                <a:lnTo>
                  <a:pt x="223267" y="111634"/>
                </a:lnTo>
                <a:cubicBezTo>
                  <a:pt x="223267" y="173246"/>
                  <a:pt x="173246" y="223267"/>
                  <a:pt x="111634" y="223267"/>
                </a:cubicBezTo>
                <a:lnTo>
                  <a:pt x="111634" y="223267"/>
                </a:lnTo>
                <a:cubicBezTo>
                  <a:pt x="50021" y="223267"/>
                  <a:pt x="0" y="173246"/>
                  <a:pt x="0" y="111634"/>
                </a:cubicBezTo>
                <a:lnTo>
                  <a:pt x="0" y="111634"/>
                </a:lnTo>
                <a:cubicBezTo>
                  <a:pt x="0" y="50021"/>
                  <a:pt x="50021" y="0"/>
                  <a:pt x="111634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30" name="Text 27"/>
          <p:cNvSpPr/>
          <p:nvPr/>
        </p:nvSpPr>
        <p:spPr>
          <a:xfrm>
            <a:off x="6952253" y="3221431"/>
            <a:ext cx="279084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267220" y="3237379"/>
            <a:ext cx="1387448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Session Key Generation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7267220" y="3476594"/>
            <a:ext cx="4576984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Both parties derive identical session key from R1, R2, PMS using PRF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868528" y="3827443"/>
            <a:ext cx="5007571" cy="637907"/>
          </a:xfrm>
          <a:custGeom>
            <a:avLst/>
            <a:gdLst/>
            <a:ahLst/>
            <a:cxnLst/>
            <a:rect l="l" t="t" r="r" b="b"/>
            <a:pathLst>
              <a:path w="5007571" h="637907">
                <a:moveTo>
                  <a:pt x="0" y="0"/>
                </a:moveTo>
                <a:lnTo>
                  <a:pt x="4943780" y="0"/>
                </a:lnTo>
                <a:cubicBezTo>
                  <a:pt x="4979011" y="0"/>
                  <a:pt x="5007571" y="28560"/>
                  <a:pt x="5007571" y="63791"/>
                </a:cubicBezTo>
                <a:lnTo>
                  <a:pt x="5007571" y="574116"/>
                </a:lnTo>
                <a:cubicBezTo>
                  <a:pt x="5007571" y="609347"/>
                  <a:pt x="4979011" y="637907"/>
                  <a:pt x="4943780" y="637907"/>
                </a:cubicBez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6868528" y="3827443"/>
            <a:ext cx="31895" cy="637907"/>
          </a:xfrm>
          <a:custGeom>
            <a:avLst/>
            <a:gdLst/>
            <a:ahLst/>
            <a:cxnLst/>
            <a:rect l="l" t="t" r="r" b="b"/>
            <a:pathLst>
              <a:path w="31895" h="637907">
                <a:moveTo>
                  <a:pt x="0" y="0"/>
                </a:moveTo>
                <a:lnTo>
                  <a:pt x="31895" y="0"/>
                </a:lnTo>
                <a:lnTo>
                  <a:pt x="31895" y="637907"/>
                </a:lnTo>
                <a:lnTo>
                  <a:pt x="0" y="637907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5" name="Shape 32"/>
          <p:cNvSpPr/>
          <p:nvPr/>
        </p:nvSpPr>
        <p:spPr>
          <a:xfrm>
            <a:off x="6980162" y="3923129"/>
            <a:ext cx="223267" cy="223267"/>
          </a:xfrm>
          <a:custGeom>
            <a:avLst/>
            <a:gdLst/>
            <a:ahLst/>
            <a:cxnLst/>
            <a:rect l="l" t="t" r="r" b="b"/>
            <a:pathLst>
              <a:path w="223267" h="223267">
                <a:moveTo>
                  <a:pt x="111634" y="0"/>
                </a:moveTo>
                <a:lnTo>
                  <a:pt x="111634" y="0"/>
                </a:lnTo>
                <a:cubicBezTo>
                  <a:pt x="173246" y="0"/>
                  <a:pt x="223267" y="50021"/>
                  <a:pt x="223267" y="111634"/>
                </a:cubicBezTo>
                <a:lnTo>
                  <a:pt x="223267" y="111634"/>
                </a:lnTo>
                <a:cubicBezTo>
                  <a:pt x="223267" y="173246"/>
                  <a:pt x="173246" y="223267"/>
                  <a:pt x="111634" y="223267"/>
                </a:cubicBezTo>
                <a:lnTo>
                  <a:pt x="111634" y="223267"/>
                </a:lnTo>
                <a:cubicBezTo>
                  <a:pt x="50021" y="223267"/>
                  <a:pt x="0" y="173246"/>
                  <a:pt x="0" y="111634"/>
                </a:cubicBezTo>
                <a:lnTo>
                  <a:pt x="0" y="111634"/>
                </a:lnTo>
                <a:cubicBezTo>
                  <a:pt x="0" y="50021"/>
                  <a:pt x="50021" y="0"/>
                  <a:pt x="111634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6" name="Text 33"/>
          <p:cNvSpPr/>
          <p:nvPr/>
        </p:nvSpPr>
        <p:spPr>
          <a:xfrm>
            <a:off x="6952253" y="3923129"/>
            <a:ext cx="279084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9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267220" y="3939077"/>
            <a:ext cx="1562872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Encrypted Communication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7267220" y="4178292"/>
            <a:ext cx="4576984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AES-GCM symmetric encryption for all subsequent data transmission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868528" y="5436184"/>
            <a:ext cx="5015545" cy="963120"/>
          </a:xfrm>
          <a:custGeom>
            <a:avLst/>
            <a:gdLst/>
            <a:ahLst/>
            <a:cxnLst/>
            <a:rect l="l" t="t" r="r" b="b"/>
            <a:pathLst>
              <a:path w="5015545" h="963120">
                <a:moveTo>
                  <a:pt x="63791" y="0"/>
                </a:moveTo>
                <a:lnTo>
                  <a:pt x="4951754" y="0"/>
                </a:lnTo>
                <a:cubicBezTo>
                  <a:pt x="4986984" y="0"/>
                  <a:pt x="5015545" y="47256"/>
                  <a:pt x="5015545" y="105548"/>
                </a:cubicBezTo>
                <a:lnTo>
                  <a:pt x="5015545" y="857571"/>
                </a:lnTo>
                <a:cubicBezTo>
                  <a:pt x="5015545" y="915864"/>
                  <a:pt x="4986984" y="963120"/>
                  <a:pt x="4951754" y="963120"/>
                </a:cubicBezTo>
                <a:lnTo>
                  <a:pt x="63791" y="963120"/>
                </a:lnTo>
                <a:cubicBezTo>
                  <a:pt x="28584" y="963120"/>
                  <a:pt x="0" y="915825"/>
                  <a:pt x="0" y="857571"/>
                </a:cubicBezTo>
                <a:lnTo>
                  <a:pt x="0" y="105548"/>
                </a:lnTo>
                <a:cubicBezTo>
                  <a:pt x="0" y="47295"/>
                  <a:pt x="28584" y="0"/>
                  <a:pt x="63791" y="0"/>
                </a:cubicBezTo>
                <a:close/>
              </a:path>
            </a:pathLst>
          </a:custGeom>
          <a:solidFill>
            <a:srgbClr val="D4AF37">
              <a:alpha val="10196"/>
            </a:srgbClr>
          </a:solidFill>
          <a:ln w="12700">
            <a:solidFill>
              <a:srgbClr val="D4AF37">
                <a:alpha val="30196"/>
              </a:srgbClr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>
            <a:off x="7037681" y="5820836"/>
            <a:ext cx="107647" cy="143529"/>
          </a:xfrm>
          <a:custGeom>
            <a:avLst/>
            <a:gdLst/>
            <a:ahLst/>
            <a:cxnLst/>
            <a:rect l="l" t="t" r="r" b="b"/>
            <a:pathLst>
              <a:path w="107647" h="143529">
                <a:moveTo>
                  <a:pt x="82109" y="107647"/>
                </a:moveTo>
                <a:cubicBezTo>
                  <a:pt x="84155" y="101395"/>
                  <a:pt x="88248" y="95733"/>
                  <a:pt x="92873" y="90855"/>
                </a:cubicBezTo>
                <a:cubicBezTo>
                  <a:pt x="102040" y="81212"/>
                  <a:pt x="107647" y="68176"/>
                  <a:pt x="107647" y="53823"/>
                </a:cubicBezTo>
                <a:cubicBezTo>
                  <a:pt x="107647" y="24108"/>
                  <a:pt x="83538" y="0"/>
                  <a:pt x="53823" y="0"/>
                </a:cubicBezTo>
                <a:cubicBezTo>
                  <a:pt x="24108" y="0"/>
                  <a:pt x="0" y="24108"/>
                  <a:pt x="0" y="53823"/>
                </a:cubicBezTo>
                <a:cubicBezTo>
                  <a:pt x="0" y="68176"/>
                  <a:pt x="5607" y="81212"/>
                  <a:pt x="14773" y="90855"/>
                </a:cubicBezTo>
                <a:cubicBezTo>
                  <a:pt x="19399" y="95733"/>
                  <a:pt x="23520" y="101395"/>
                  <a:pt x="25538" y="107647"/>
                </a:cubicBezTo>
                <a:lnTo>
                  <a:pt x="82081" y="107647"/>
                </a:lnTo>
                <a:close/>
                <a:moveTo>
                  <a:pt x="80735" y="121103"/>
                </a:moveTo>
                <a:lnTo>
                  <a:pt x="26912" y="121103"/>
                </a:lnTo>
                <a:lnTo>
                  <a:pt x="26912" y="125588"/>
                </a:lnTo>
                <a:cubicBezTo>
                  <a:pt x="26912" y="137979"/>
                  <a:pt x="36948" y="148014"/>
                  <a:pt x="49338" y="148014"/>
                </a:cubicBezTo>
                <a:lnTo>
                  <a:pt x="58309" y="148014"/>
                </a:lnTo>
                <a:cubicBezTo>
                  <a:pt x="70699" y="148014"/>
                  <a:pt x="80735" y="137979"/>
                  <a:pt x="80735" y="125588"/>
                </a:cubicBezTo>
                <a:lnTo>
                  <a:pt x="80735" y="121103"/>
                </a:lnTo>
                <a:close/>
                <a:moveTo>
                  <a:pt x="51581" y="31397"/>
                </a:moveTo>
                <a:cubicBezTo>
                  <a:pt x="40424" y="31397"/>
                  <a:pt x="31397" y="40424"/>
                  <a:pt x="31397" y="51581"/>
                </a:cubicBezTo>
                <a:cubicBezTo>
                  <a:pt x="31397" y="55309"/>
                  <a:pt x="28397" y="58309"/>
                  <a:pt x="24669" y="58309"/>
                </a:cubicBezTo>
                <a:cubicBezTo>
                  <a:pt x="20941" y="58309"/>
                  <a:pt x="17941" y="55309"/>
                  <a:pt x="17941" y="51581"/>
                </a:cubicBezTo>
                <a:cubicBezTo>
                  <a:pt x="17941" y="32995"/>
                  <a:pt x="32995" y="17941"/>
                  <a:pt x="51581" y="17941"/>
                </a:cubicBezTo>
                <a:cubicBezTo>
                  <a:pt x="55309" y="17941"/>
                  <a:pt x="58309" y="20941"/>
                  <a:pt x="58309" y="24669"/>
                </a:cubicBezTo>
                <a:cubicBezTo>
                  <a:pt x="58309" y="28397"/>
                  <a:pt x="55309" y="31397"/>
                  <a:pt x="51581" y="31397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1" name="Text 38"/>
          <p:cNvSpPr/>
          <p:nvPr/>
        </p:nvSpPr>
        <p:spPr>
          <a:xfrm>
            <a:off x="7302178" y="5700972"/>
            <a:ext cx="4535820" cy="382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Insight:</a:t>
            </a:r>
            <a:r>
              <a:rPr lang="en-US" sz="1005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Asymmetric encryption secures key exchange; symmetric encryption ensures efficient data transmissio</a:t>
            </a:r>
            <a:r>
              <a:rPr lang="en-US" sz="1005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5382" y="448997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69076" y="0"/>
                </a:moveTo>
                <a:lnTo>
                  <a:pt x="276306" y="0"/>
                </a:lnTo>
                <a:cubicBezTo>
                  <a:pt x="314456" y="0"/>
                  <a:pt x="345382" y="30927"/>
                  <a:pt x="345382" y="69076"/>
                </a:cubicBezTo>
                <a:lnTo>
                  <a:pt x="345382" y="276306"/>
                </a:lnTo>
                <a:cubicBezTo>
                  <a:pt x="345382" y="314456"/>
                  <a:pt x="314456" y="345382"/>
                  <a:pt x="276306" y="345382"/>
                </a:cubicBezTo>
                <a:lnTo>
                  <a:pt x="69076" y="345382"/>
                </a:lnTo>
                <a:cubicBezTo>
                  <a:pt x="30927" y="345382"/>
                  <a:pt x="0" y="314456"/>
                  <a:pt x="0" y="276306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442521" y="543977"/>
            <a:ext cx="155422" cy="155422"/>
          </a:xfrm>
          <a:custGeom>
            <a:avLst/>
            <a:gdLst/>
            <a:ahLst/>
            <a:cxnLst/>
            <a:rect l="l" t="t" r="r" b="b"/>
            <a:pathLst>
              <a:path w="155422" h="155422">
                <a:moveTo>
                  <a:pt x="101996" y="106853"/>
                </a:moveTo>
                <a:cubicBezTo>
                  <a:pt x="131502" y="106853"/>
                  <a:pt x="155422" y="82932"/>
                  <a:pt x="155422" y="53426"/>
                </a:cubicBezTo>
                <a:cubicBezTo>
                  <a:pt x="155422" y="23920"/>
                  <a:pt x="131502" y="0"/>
                  <a:pt x="101996" y="0"/>
                </a:cubicBezTo>
                <a:cubicBezTo>
                  <a:pt x="72490" y="0"/>
                  <a:pt x="48569" y="23920"/>
                  <a:pt x="48569" y="53426"/>
                </a:cubicBezTo>
                <a:cubicBezTo>
                  <a:pt x="48569" y="59103"/>
                  <a:pt x="49450" y="64597"/>
                  <a:pt x="51089" y="69727"/>
                </a:cubicBezTo>
                <a:lnTo>
                  <a:pt x="2125" y="118691"/>
                </a:lnTo>
                <a:cubicBezTo>
                  <a:pt x="759" y="120057"/>
                  <a:pt x="0" y="121909"/>
                  <a:pt x="0" y="123852"/>
                </a:cubicBezTo>
                <a:lnTo>
                  <a:pt x="0" y="148137"/>
                </a:lnTo>
                <a:cubicBezTo>
                  <a:pt x="0" y="152174"/>
                  <a:pt x="3248" y="155422"/>
                  <a:pt x="7285" y="155422"/>
                </a:cubicBezTo>
                <a:lnTo>
                  <a:pt x="31570" y="155422"/>
                </a:lnTo>
                <a:cubicBezTo>
                  <a:pt x="35607" y="155422"/>
                  <a:pt x="38856" y="152174"/>
                  <a:pt x="38856" y="148137"/>
                </a:cubicBezTo>
                <a:lnTo>
                  <a:pt x="38856" y="135994"/>
                </a:lnTo>
                <a:lnTo>
                  <a:pt x="50998" y="135994"/>
                </a:lnTo>
                <a:cubicBezTo>
                  <a:pt x="55035" y="135994"/>
                  <a:pt x="58283" y="132746"/>
                  <a:pt x="58283" y="128709"/>
                </a:cubicBezTo>
                <a:lnTo>
                  <a:pt x="58283" y="116567"/>
                </a:lnTo>
                <a:lnTo>
                  <a:pt x="70426" y="116567"/>
                </a:lnTo>
                <a:cubicBezTo>
                  <a:pt x="72368" y="116567"/>
                  <a:pt x="74220" y="115808"/>
                  <a:pt x="75586" y="114442"/>
                </a:cubicBezTo>
                <a:lnTo>
                  <a:pt x="85695" y="104333"/>
                </a:lnTo>
                <a:cubicBezTo>
                  <a:pt x="90825" y="105972"/>
                  <a:pt x="96319" y="106853"/>
                  <a:pt x="101996" y="106853"/>
                </a:cubicBezTo>
                <a:close/>
                <a:moveTo>
                  <a:pt x="114138" y="29142"/>
                </a:moveTo>
                <a:cubicBezTo>
                  <a:pt x="120840" y="29142"/>
                  <a:pt x="126280" y="34582"/>
                  <a:pt x="126280" y="41284"/>
                </a:cubicBezTo>
                <a:cubicBezTo>
                  <a:pt x="126280" y="47986"/>
                  <a:pt x="120840" y="53426"/>
                  <a:pt x="114138" y="53426"/>
                </a:cubicBezTo>
                <a:cubicBezTo>
                  <a:pt x="107437" y="53426"/>
                  <a:pt x="101996" y="47986"/>
                  <a:pt x="101996" y="41284"/>
                </a:cubicBezTo>
                <a:cubicBezTo>
                  <a:pt x="101996" y="34582"/>
                  <a:pt x="107437" y="29142"/>
                  <a:pt x="114138" y="29142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" name="Text 2"/>
          <p:cNvSpPr/>
          <p:nvPr/>
        </p:nvSpPr>
        <p:spPr>
          <a:xfrm>
            <a:off x="794380" y="345382"/>
            <a:ext cx="2650810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kern="0" spc="54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Module 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4380" y="552612"/>
            <a:ext cx="2737156" cy="3453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48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RSA Key Exchange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9700" y="1109541"/>
            <a:ext cx="5672907" cy="2763059"/>
          </a:xfrm>
          <a:custGeom>
            <a:avLst/>
            <a:gdLst/>
            <a:ahLst/>
            <a:cxnLst/>
            <a:rect l="l" t="t" r="r" b="b"/>
            <a:pathLst>
              <a:path w="5672907" h="2763059">
                <a:moveTo>
                  <a:pt x="69076" y="0"/>
                </a:moveTo>
                <a:lnTo>
                  <a:pt x="5603830" y="0"/>
                </a:lnTo>
                <a:cubicBezTo>
                  <a:pt x="5641980" y="0"/>
                  <a:pt x="5672907" y="30927"/>
                  <a:pt x="5672907" y="69076"/>
                </a:cubicBezTo>
                <a:lnTo>
                  <a:pt x="5672907" y="2693983"/>
                </a:lnTo>
                <a:cubicBezTo>
                  <a:pt x="5672907" y="2732133"/>
                  <a:pt x="5641980" y="2763059"/>
                  <a:pt x="5603830" y="2763059"/>
                </a:cubicBezTo>
                <a:lnTo>
                  <a:pt x="69076" y="2763059"/>
                </a:lnTo>
                <a:cubicBezTo>
                  <a:pt x="30927" y="2763059"/>
                  <a:pt x="0" y="2732133"/>
                  <a:pt x="0" y="2693983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92170" y="1252011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172691" y="0"/>
                </a:moveTo>
                <a:lnTo>
                  <a:pt x="172691" y="0"/>
                </a:lnTo>
                <a:cubicBezTo>
                  <a:pt x="268002" y="0"/>
                  <a:pt x="345382" y="77380"/>
                  <a:pt x="345382" y="172691"/>
                </a:cubicBezTo>
                <a:lnTo>
                  <a:pt x="345382" y="172691"/>
                </a:lnTo>
                <a:cubicBezTo>
                  <a:pt x="345382" y="268002"/>
                  <a:pt x="268002" y="345382"/>
                  <a:pt x="172691" y="345382"/>
                </a:cubicBezTo>
                <a:lnTo>
                  <a:pt x="172691" y="345382"/>
                </a:lnTo>
                <a:cubicBezTo>
                  <a:pt x="77380" y="345382"/>
                  <a:pt x="0" y="268002"/>
                  <a:pt x="0" y="172691"/>
                </a:cubicBezTo>
                <a:lnTo>
                  <a:pt x="0" y="172691"/>
                </a:lnTo>
                <a:cubicBezTo>
                  <a:pt x="0" y="77380"/>
                  <a:pt x="77380" y="0"/>
                  <a:pt x="172691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8" name="Shape 6"/>
          <p:cNvSpPr/>
          <p:nvPr/>
        </p:nvSpPr>
        <p:spPr>
          <a:xfrm>
            <a:off x="608737" y="1346992"/>
            <a:ext cx="116567" cy="155422"/>
          </a:xfrm>
          <a:custGeom>
            <a:avLst/>
            <a:gdLst/>
            <a:ahLst/>
            <a:cxnLst/>
            <a:rect l="l" t="t" r="r" b="b"/>
            <a:pathLst>
              <a:path w="116567" h="155422">
                <a:moveTo>
                  <a:pt x="19428" y="0"/>
                </a:moveTo>
                <a:cubicBezTo>
                  <a:pt x="8712" y="0"/>
                  <a:pt x="0" y="8712"/>
                  <a:pt x="0" y="19428"/>
                </a:cubicBezTo>
                <a:lnTo>
                  <a:pt x="0" y="135994"/>
                </a:lnTo>
                <a:cubicBezTo>
                  <a:pt x="0" y="146710"/>
                  <a:pt x="8712" y="155422"/>
                  <a:pt x="19428" y="155422"/>
                </a:cubicBezTo>
                <a:lnTo>
                  <a:pt x="97139" y="155422"/>
                </a:lnTo>
                <a:cubicBezTo>
                  <a:pt x="107854" y="155422"/>
                  <a:pt x="116567" y="146710"/>
                  <a:pt x="116567" y="135994"/>
                </a:cubicBezTo>
                <a:lnTo>
                  <a:pt x="116567" y="19428"/>
                </a:lnTo>
                <a:cubicBezTo>
                  <a:pt x="116567" y="8712"/>
                  <a:pt x="107854" y="0"/>
                  <a:pt x="97139" y="0"/>
                </a:cubicBezTo>
                <a:lnTo>
                  <a:pt x="19428" y="0"/>
                </a:lnTo>
                <a:close/>
                <a:moveTo>
                  <a:pt x="29142" y="19428"/>
                </a:moveTo>
                <a:lnTo>
                  <a:pt x="87425" y="19428"/>
                </a:lnTo>
                <a:cubicBezTo>
                  <a:pt x="92798" y="19428"/>
                  <a:pt x="97139" y="23769"/>
                  <a:pt x="97139" y="29142"/>
                </a:cubicBezTo>
                <a:lnTo>
                  <a:pt x="97139" y="38856"/>
                </a:lnTo>
                <a:cubicBezTo>
                  <a:pt x="97139" y="44229"/>
                  <a:pt x="92798" y="48569"/>
                  <a:pt x="87425" y="48569"/>
                </a:cubicBezTo>
                <a:lnTo>
                  <a:pt x="29142" y="48569"/>
                </a:lnTo>
                <a:cubicBezTo>
                  <a:pt x="23769" y="48569"/>
                  <a:pt x="19428" y="44229"/>
                  <a:pt x="19428" y="38856"/>
                </a:cubicBezTo>
                <a:lnTo>
                  <a:pt x="19428" y="29142"/>
                </a:lnTo>
                <a:cubicBezTo>
                  <a:pt x="19428" y="23769"/>
                  <a:pt x="23769" y="19428"/>
                  <a:pt x="29142" y="19428"/>
                </a:cubicBezTo>
                <a:close/>
                <a:moveTo>
                  <a:pt x="33999" y="70426"/>
                </a:moveTo>
                <a:cubicBezTo>
                  <a:pt x="33999" y="74447"/>
                  <a:pt x="30734" y="77711"/>
                  <a:pt x="26713" y="77711"/>
                </a:cubicBezTo>
                <a:cubicBezTo>
                  <a:pt x="22692" y="77711"/>
                  <a:pt x="19428" y="74447"/>
                  <a:pt x="19428" y="70426"/>
                </a:cubicBezTo>
                <a:cubicBezTo>
                  <a:pt x="19428" y="66405"/>
                  <a:pt x="22692" y="63140"/>
                  <a:pt x="26713" y="63140"/>
                </a:cubicBezTo>
                <a:cubicBezTo>
                  <a:pt x="30734" y="63140"/>
                  <a:pt x="33999" y="66405"/>
                  <a:pt x="33999" y="70426"/>
                </a:cubicBezTo>
                <a:close/>
                <a:moveTo>
                  <a:pt x="58283" y="77711"/>
                </a:moveTo>
                <a:cubicBezTo>
                  <a:pt x="54262" y="77711"/>
                  <a:pt x="50998" y="74447"/>
                  <a:pt x="50998" y="70426"/>
                </a:cubicBezTo>
                <a:cubicBezTo>
                  <a:pt x="50998" y="66405"/>
                  <a:pt x="54262" y="63140"/>
                  <a:pt x="58283" y="63140"/>
                </a:cubicBezTo>
                <a:cubicBezTo>
                  <a:pt x="62304" y="63140"/>
                  <a:pt x="65569" y="66405"/>
                  <a:pt x="65569" y="70426"/>
                </a:cubicBezTo>
                <a:cubicBezTo>
                  <a:pt x="65569" y="74447"/>
                  <a:pt x="62304" y="77711"/>
                  <a:pt x="58283" y="77711"/>
                </a:cubicBezTo>
                <a:close/>
                <a:moveTo>
                  <a:pt x="97139" y="70426"/>
                </a:moveTo>
                <a:cubicBezTo>
                  <a:pt x="97139" y="74447"/>
                  <a:pt x="93874" y="77711"/>
                  <a:pt x="89853" y="77711"/>
                </a:cubicBezTo>
                <a:cubicBezTo>
                  <a:pt x="85832" y="77711"/>
                  <a:pt x="82568" y="74447"/>
                  <a:pt x="82568" y="70426"/>
                </a:cubicBezTo>
                <a:cubicBezTo>
                  <a:pt x="82568" y="66405"/>
                  <a:pt x="85832" y="63140"/>
                  <a:pt x="89853" y="63140"/>
                </a:cubicBezTo>
                <a:cubicBezTo>
                  <a:pt x="93874" y="63140"/>
                  <a:pt x="97139" y="66405"/>
                  <a:pt x="97139" y="70426"/>
                </a:cubicBezTo>
                <a:close/>
                <a:moveTo>
                  <a:pt x="26713" y="106853"/>
                </a:moveTo>
                <a:cubicBezTo>
                  <a:pt x="22692" y="106853"/>
                  <a:pt x="19428" y="103588"/>
                  <a:pt x="19428" y="99567"/>
                </a:cubicBezTo>
                <a:cubicBezTo>
                  <a:pt x="19428" y="95546"/>
                  <a:pt x="22692" y="92282"/>
                  <a:pt x="26713" y="92282"/>
                </a:cubicBezTo>
                <a:cubicBezTo>
                  <a:pt x="30734" y="92282"/>
                  <a:pt x="33999" y="95546"/>
                  <a:pt x="33999" y="99567"/>
                </a:cubicBezTo>
                <a:cubicBezTo>
                  <a:pt x="33999" y="103588"/>
                  <a:pt x="30734" y="106853"/>
                  <a:pt x="26713" y="106853"/>
                </a:cubicBezTo>
                <a:close/>
                <a:moveTo>
                  <a:pt x="65569" y="99567"/>
                </a:moveTo>
                <a:cubicBezTo>
                  <a:pt x="65569" y="103588"/>
                  <a:pt x="62304" y="106853"/>
                  <a:pt x="58283" y="106853"/>
                </a:cubicBezTo>
                <a:cubicBezTo>
                  <a:pt x="54262" y="106853"/>
                  <a:pt x="50998" y="103588"/>
                  <a:pt x="50998" y="99567"/>
                </a:cubicBezTo>
                <a:cubicBezTo>
                  <a:pt x="50998" y="95546"/>
                  <a:pt x="54262" y="92282"/>
                  <a:pt x="58283" y="92282"/>
                </a:cubicBezTo>
                <a:cubicBezTo>
                  <a:pt x="62304" y="92282"/>
                  <a:pt x="65569" y="95546"/>
                  <a:pt x="65569" y="99567"/>
                </a:cubicBezTo>
                <a:close/>
                <a:moveTo>
                  <a:pt x="89853" y="106853"/>
                </a:moveTo>
                <a:cubicBezTo>
                  <a:pt x="85832" y="106853"/>
                  <a:pt x="82568" y="103588"/>
                  <a:pt x="82568" y="99567"/>
                </a:cubicBezTo>
                <a:cubicBezTo>
                  <a:pt x="82568" y="95546"/>
                  <a:pt x="85832" y="92282"/>
                  <a:pt x="89853" y="92282"/>
                </a:cubicBezTo>
                <a:cubicBezTo>
                  <a:pt x="93874" y="92282"/>
                  <a:pt x="97139" y="95546"/>
                  <a:pt x="97139" y="99567"/>
                </a:cubicBezTo>
                <a:cubicBezTo>
                  <a:pt x="97139" y="103588"/>
                  <a:pt x="93874" y="106853"/>
                  <a:pt x="89853" y="106853"/>
                </a:cubicBezTo>
                <a:close/>
                <a:moveTo>
                  <a:pt x="19428" y="128709"/>
                </a:moveTo>
                <a:cubicBezTo>
                  <a:pt x="19428" y="124672"/>
                  <a:pt x="22676" y="121424"/>
                  <a:pt x="26713" y="121424"/>
                </a:cubicBezTo>
                <a:lnTo>
                  <a:pt x="60712" y="121424"/>
                </a:lnTo>
                <a:cubicBezTo>
                  <a:pt x="64749" y="121424"/>
                  <a:pt x="67997" y="124672"/>
                  <a:pt x="67997" y="128709"/>
                </a:cubicBezTo>
                <a:cubicBezTo>
                  <a:pt x="67997" y="132746"/>
                  <a:pt x="64749" y="135994"/>
                  <a:pt x="60712" y="135994"/>
                </a:cubicBezTo>
                <a:lnTo>
                  <a:pt x="26713" y="135994"/>
                </a:lnTo>
                <a:cubicBezTo>
                  <a:pt x="22676" y="135994"/>
                  <a:pt x="19428" y="132746"/>
                  <a:pt x="19428" y="128709"/>
                </a:cubicBezTo>
                <a:close/>
                <a:moveTo>
                  <a:pt x="89853" y="121424"/>
                </a:moveTo>
                <a:cubicBezTo>
                  <a:pt x="93891" y="121424"/>
                  <a:pt x="97139" y="124672"/>
                  <a:pt x="97139" y="128709"/>
                </a:cubicBezTo>
                <a:cubicBezTo>
                  <a:pt x="97139" y="132746"/>
                  <a:pt x="93891" y="135994"/>
                  <a:pt x="89853" y="135994"/>
                </a:cubicBezTo>
                <a:cubicBezTo>
                  <a:pt x="85816" y="135994"/>
                  <a:pt x="82568" y="132746"/>
                  <a:pt x="82568" y="128709"/>
                </a:cubicBezTo>
                <a:cubicBezTo>
                  <a:pt x="82568" y="124672"/>
                  <a:pt x="85816" y="121424"/>
                  <a:pt x="89853" y="121424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9" name="Text 7"/>
          <p:cNvSpPr/>
          <p:nvPr/>
        </p:nvSpPr>
        <p:spPr>
          <a:xfrm>
            <a:off x="941167" y="1303819"/>
            <a:ext cx="1916873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 Principles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9439" y="1701008"/>
            <a:ext cx="5370697" cy="690765"/>
          </a:xfrm>
          <a:custGeom>
            <a:avLst/>
            <a:gdLst/>
            <a:ahLst/>
            <a:cxnLst/>
            <a:rect l="l" t="t" r="r" b="b"/>
            <a:pathLst>
              <a:path w="5370697" h="690765">
                <a:moveTo>
                  <a:pt x="34538" y="0"/>
                </a:moveTo>
                <a:lnTo>
                  <a:pt x="5301620" y="0"/>
                </a:lnTo>
                <a:cubicBezTo>
                  <a:pt x="5339770" y="0"/>
                  <a:pt x="5370697" y="30927"/>
                  <a:pt x="5370697" y="69076"/>
                </a:cubicBezTo>
                <a:lnTo>
                  <a:pt x="5370697" y="621688"/>
                </a:lnTo>
                <a:cubicBezTo>
                  <a:pt x="5370697" y="659838"/>
                  <a:pt x="5339770" y="690765"/>
                  <a:pt x="5301620" y="690765"/>
                </a:cubicBez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09439" y="1701008"/>
            <a:ext cx="34538" cy="690765"/>
          </a:xfrm>
          <a:custGeom>
            <a:avLst/>
            <a:gdLst/>
            <a:ahLst/>
            <a:cxnLst/>
            <a:rect l="l" t="t" r="r" b="b"/>
            <a:pathLst>
              <a:path w="34538" h="690765">
                <a:moveTo>
                  <a:pt x="34538" y="0"/>
                </a:moveTo>
                <a:lnTo>
                  <a:pt x="34538" y="0"/>
                </a:lnTo>
                <a:lnTo>
                  <a:pt x="34538" y="690765"/>
                </a:ln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2" name="Text 10"/>
          <p:cNvSpPr/>
          <p:nvPr/>
        </p:nvSpPr>
        <p:spPr>
          <a:xfrm>
            <a:off x="630323" y="1804623"/>
            <a:ext cx="521527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Encryption Formula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30323" y="2046391"/>
            <a:ext cx="523254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 ≡ PMS</a:t>
            </a:r>
            <a:r>
              <a:rPr lang="en-US" sz="1020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</a:t>
            </a:r>
            <a:r>
              <a:rPr lang="en-US" sz="1360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(mod n)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9439" y="2495388"/>
            <a:ext cx="5370697" cy="690765"/>
          </a:xfrm>
          <a:custGeom>
            <a:avLst/>
            <a:gdLst/>
            <a:ahLst/>
            <a:cxnLst/>
            <a:rect l="l" t="t" r="r" b="b"/>
            <a:pathLst>
              <a:path w="5370697" h="690765">
                <a:moveTo>
                  <a:pt x="34538" y="0"/>
                </a:moveTo>
                <a:lnTo>
                  <a:pt x="5301620" y="0"/>
                </a:lnTo>
                <a:cubicBezTo>
                  <a:pt x="5339770" y="0"/>
                  <a:pt x="5370697" y="30927"/>
                  <a:pt x="5370697" y="69076"/>
                </a:cubicBezTo>
                <a:lnTo>
                  <a:pt x="5370697" y="621688"/>
                </a:lnTo>
                <a:cubicBezTo>
                  <a:pt x="5370697" y="659838"/>
                  <a:pt x="5339770" y="690765"/>
                  <a:pt x="5301620" y="690765"/>
                </a:cubicBez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09439" y="2495388"/>
            <a:ext cx="34538" cy="690765"/>
          </a:xfrm>
          <a:custGeom>
            <a:avLst/>
            <a:gdLst/>
            <a:ahLst/>
            <a:cxnLst/>
            <a:rect l="l" t="t" r="r" b="b"/>
            <a:pathLst>
              <a:path w="34538" h="690765">
                <a:moveTo>
                  <a:pt x="34538" y="0"/>
                </a:moveTo>
                <a:lnTo>
                  <a:pt x="34538" y="0"/>
                </a:lnTo>
                <a:lnTo>
                  <a:pt x="34538" y="690765"/>
                </a:ln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6" name="Text 14"/>
          <p:cNvSpPr/>
          <p:nvPr/>
        </p:nvSpPr>
        <p:spPr>
          <a:xfrm>
            <a:off x="630323" y="2599003"/>
            <a:ext cx="521527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Decryption Formula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30323" y="2840771"/>
            <a:ext cx="523254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PMS ≡ C</a:t>
            </a:r>
            <a:r>
              <a:rPr lang="en-US" sz="1020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</a:t>
            </a:r>
            <a:r>
              <a:rPr lang="en-US" sz="1360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(mod n)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6487" y="3294085"/>
            <a:ext cx="5379331" cy="431728"/>
          </a:xfrm>
          <a:custGeom>
            <a:avLst/>
            <a:gdLst/>
            <a:ahLst/>
            <a:cxnLst/>
            <a:rect l="l" t="t" r="r" b="b"/>
            <a:pathLst>
              <a:path w="5379331" h="431728">
                <a:moveTo>
                  <a:pt x="69076" y="0"/>
                </a:moveTo>
                <a:lnTo>
                  <a:pt x="5310255" y="0"/>
                </a:lnTo>
                <a:cubicBezTo>
                  <a:pt x="5348405" y="0"/>
                  <a:pt x="5379331" y="30927"/>
                  <a:pt x="5379331" y="69076"/>
                </a:cubicBezTo>
                <a:lnTo>
                  <a:pt x="5379331" y="362652"/>
                </a:lnTo>
                <a:cubicBezTo>
                  <a:pt x="5379331" y="400801"/>
                  <a:pt x="5348405" y="431728"/>
                  <a:pt x="5310255" y="431728"/>
                </a:cubicBezTo>
                <a:lnTo>
                  <a:pt x="69076" y="431728"/>
                </a:lnTo>
                <a:cubicBezTo>
                  <a:pt x="30927" y="431728"/>
                  <a:pt x="0" y="400801"/>
                  <a:pt x="0" y="362652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D4AF37">
              <a:alpha val="10196"/>
            </a:srgbClr>
          </a:solidFill>
          <a:ln w="12700">
            <a:solidFill>
              <a:srgbClr val="D4AF37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21688" y="3419286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0"/>
                </a:moveTo>
                <a:cubicBezTo>
                  <a:pt x="70318" y="0"/>
                  <a:pt x="71559" y="270"/>
                  <a:pt x="72692" y="783"/>
                </a:cubicBezTo>
                <a:lnTo>
                  <a:pt x="123528" y="22342"/>
                </a:lnTo>
                <a:cubicBezTo>
                  <a:pt x="129464" y="24851"/>
                  <a:pt x="133890" y="30707"/>
                  <a:pt x="133863" y="37776"/>
                </a:cubicBezTo>
                <a:cubicBezTo>
                  <a:pt x="133728" y="64543"/>
                  <a:pt x="122719" y="113517"/>
                  <a:pt x="76227" y="135778"/>
                </a:cubicBezTo>
                <a:cubicBezTo>
                  <a:pt x="71721" y="137937"/>
                  <a:pt x="66486" y="137937"/>
                  <a:pt x="61980" y="135778"/>
                </a:cubicBezTo>
                <a:cubicBezTo>
                  <a:pt x="15461" y="113517"/>
                  <a:pt x="4479" y="64543"/>
                  <a:pt x="4344" y="37776"/>
                </a:cubicBezTo>
                <a:cubicBezTo>
                  <a:pt x="4317" y="30707"/>
                  <a:pt x="8742" y="24851"/>
                  <a:pt x="14679" y="22342"/>
                </a:cubicBezTo>
                <a:lnTo>
                  <a:pt x="65488" y="783"/>
                </a:lnTo>
                <a:cubicBezTo>
                  <a:pt x="66621" y="270"/>
                  <a:pt x="67835" y="0"/>
                  <a:pt x="69076" y="0"/>
                </a:cubicBezTo>
                <a:close/>
                <a:moveTo>
                  <a:pt x="69076" y="18025"/>
                </a:moveTo>
                <a:lnTo>
                  <a:pt x="69076" y="120047"/>
                </a:lnTo>
                <a:cubicBezTo>
                  <a:pt x="106313" y="102023"/>
                  <a:pt x="116324" y="62088"/>
                  <a:pt x="116567" y="38181"/>
                </a:cubicBezTo>
                <a:lnTo>
                  <a:pt x="69076" y="18052"/>
                </a:lnTo>
                <a:lnTo>
                  <a:pt x="69076" y="18052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0" name="Text 18"/>
          <p:cNvSpPr/>
          <p:nvPr/>
        </p:nvSpPr>
        <p:spPr>
          <a:xfrm>
            <a:off x="824075" y="3402017"/>
            <a:ext cx="5012889" cy="215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Security:</a:t>
            </a:r>
            <a:r>
              <a:rPr lang="en-US" sz="1088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Only server with private key </a:t>
            </a:r>
            <a:r>
              <a:rPr lang="en-US" sz="1088" dirty="0">
                <a:solidFill>
                  <a:srgbClr val="D4AF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</a:t>
            </a:r>
            <a:r>
              <a:rPr lang="en-US" sz="1088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 decrypt PMS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62652" y="3976215"/>
            <a:ext cx="5664272" cy="1208839"/>
          </a:xfrm>
          <a:custGeom>
            <a:avLst/>
            <a:gdLst/>
            <a:ahLst/>
            <a:cxnLst/>
            <a:rect l="l" t="t" r="r" b="b"/>
            <a:pathLst>
              <a:path w="5664272" h="1208839">
                <a:moveTo>
                  <a:pt x="0" y="0"/>
                </a:moveTo>
                <a:lnTo>
                  <a:pt x="5595199" y="0"/>
                </a:lnTo>
                <a:cubicBezTo>
                  <a:pt x="5633321" y="0"/>
                  <a:pt x="5664272" y="30951"/>
                  <a:pt x="5664272" y="69073"/>
                </a:cubicBezTo>
                <a:lnTo>
                  <a:pt x="5664272" y="1139765"/>
                </a:lnTo>
                <a:cubicBezTo>
                  <a:pt x="5664272" y="1177888"/>
                  <a:pt x="5633321" y="1208839"/>
                  <a:pt x="5595199" y="1208839"/>
                </a:cubicBezTo>
                <a:lnTo>
                  <a:pt x="0" y="1208839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362652" y="3976215"/>
            <a:ext cx="34538" cy="1208839"/>
          </a:xfrm>
          <a:custGeom>
            <a:avLst/>
            <a:gdLst/>
            <a:ahLst/>
            <a:cxnLst/>
            <a:rect l="l" t="t" r="r" b="b"/>
            <a:pathLst>
              <a:path w="34538" h="1208839">
                <a:moveTo>
                  <a:pt x="0" y="0"/>
                </a:moveTo>
                <a:lnTo>
                  <a:pt x="34538" y="0"/>
                </a:lnTo>
                <a:lnTo>
                  <a:pt x="34538" y="1208839"/>
                </a:lnTo>
                <a:lnTo>
                  <a:pt x="0" y="1208839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3" name="Shape 21"/>
          <p:cNvSpPr/>
          <p:nvPr/>
        </p:nvSpPr>
        <p:spPr>
          <a:xfrm>
            <a:off x="518074" y="4114368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172691" y="0"/>
                </a:moveTo>
                <a:lnTo>
                  <a:pt x="172691" y="0"/>
                </a:lnTo>
                <a:cubicBezTo>
                  <a:pt x="268002" y="0"/>
                  <a:pt x="345382" y="77380"/>
                  <a:pt x="345382" y="172691"/>
                </a:cubicBezTo>
                <a:lnTo>
                  <a:pt x="345382" y="172691"/>
                </a:lnTo>
                <a:cubicBezTo>
                  <a:pt x="345382" y="268002"/>
                  <a:pt x="268002" y="345382"/>
                  <a:pt x="172691" y="345382"/>
                </a:cubicBezTo>
                <a:lnTo>
                  <a:pt x="172691" y="345382"/>
                </a:lnTo>
                <a:cubicBezTo>
                  <a:pt x="77380" y="345382"/>
                  <a:pt x="0" y="268002"/>
                  <a:pt x="0" y="172691"/>
                </a:cubicBezTo>
                <a:lnTo>
                  <a:pt x="0" y="172691"/>
                </a:lnTo>
                <a:cubicBezTo>
                  <a:pt x="0" y="77380"/>
                  <a:pt x="77380" y="0"/>
                  <a:pt x="172691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4" name="Shape 22"/>
          <p:cNvSpPr/>
          <p:nvPr/>
        </p:nvSpPr>
        <p:spPr>
          <a:xfrm>
            <a:off x="634640" y="4209348"/>
            <a:ext cx="116567" cy="155422"/>
          </a:xfrm>
          <a:custGeom>
            <a:avLst/>
            <a:gdLst/>
            <a:ahLst/>
            <a:cxnLst/>
            <a:rect l="l" t="t" r="r" b="b"/>
            <a:pathLst>
              <a:path w="116567" h="155422">
                <a:moveTo>
                  <a:pt x="75859" y="20278"/>
                </a:moveTo>
                <a:cubicBezTo>
                  <a:pt x="79016" y="15937"/>
                  <a:pt x="78045" y="9866"/>
                  <a:pt x="73704" y="6709"/>
                </a:cubicBezTo>
                <a:cubicBezTo>
                  <a:pt x="69363" y="3552"/>
                  <a:pt x="63292" y="4523"/>
                  <a:pt x="60135" y="8864"/>
                </a:cubicBezTo>
                <a:lnTo>
                  <a:pt x="27958" y="53092"/>
                </a:lnTo>
                <a:lnTo>
                  <a:pt x="16574" y="41709"/>
                </a:lnTo>
                <a:cubicBezTo>
                  <a:pt x="12780" y="37914"/>
                  <a:pt x="6618" y="37914"/>
                  <a:pt x="2823" y="41709"/>
                </a:cubicBezTo>
                <a:cubicBezTo>
                  <a:pt x="-971" y="45503"/>
                  <a:pt x="-971" y="51666"/>
                  <a:pt x="2823" y="55460"/>
                </a:cubicBezTo>
                <a:lnTo>
                  <a:pt x="22251" y="74888"/>
                </a:lnTo>
                <a:cubicBezTo>
                  <a:pt x="24254" y="76891"/>
                  <a:pt x="27047" y="77924"/>
                  <a:pt x="29870" y="77711"/>
                </a:cubicBezTo>
                <a:cubicBezTo>
                  <a:pt x="32693" y="77499"/>
                  <a:pt x="35304" y="76041"/>
                  <a:pt x="36973" y="73734"/>
                </a:cubicBezTo>
                <a:lnTo>
                  <a:pt x="75829" y="20308"/>
                </a:lnTo>
                <a:close/>
                <a:moveTo>
                  <a:pt x="114715" y="61562"/>
                </a:moveTo>
                <a:cubicBezTo>
                  <a:pt x="117872" y="57221"/>
                  <a:pt x="116900" y="51150"/>
                  <a:pt x="112560" y="47993"/>
                </a:cubicBezTo>
                <a:cubicBezTo>
                  <a:pt x="108219" y="44836"/>
                  <a:pt x="102148" y="45807"/>
                  <a:pt x="98991" y="50148"/>
                </a:cubicBezTo>
                <a:lnTo>
                  <a:pt x="47386" y="121090"/>
                </a:lnTo>
                <a:lnTo>
                  <a:pt x="26288" y="99992"/>
                </a:lnTo>
                <a:cubicBezTo>
                  <a:pt x="22494" y="96198"/>
                  <a:pt x="16331" y="96198"/>
                  <a:pt x="12537" y="99992"/>
                </a:cubicBezTo>
                <a:cubicBezTo>
                  <a:pt x="8742" y="103787"/>
                  <a:pt x="8742" y="109949"/>
                  <a:pt x="12537" y="113743"/>
                </a:cubicBezTo>
                <a:lnTo>
                  <a:pt x="41679" y="142885"/>
                </a:lnTo>
                <a:cubicBezTo>
                  <a:pt x="43682" y="144889"/>
                  <a:pt x="46475" y="145921"/>
                  <a:pt x="49298" y="145708"/>
                </a:cubicBezTo>
                <a:cubicBezTo>
                  <a:pt x="52121" y="145496"/>
                  <a:pt x="54732" y="144039"/>
                  <a:pt x="56401" y="141732"/>
                </a:cubicBezTo>
                <a:lnTo>
                  <a:pt x="114685" y="61592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5" name="Text 23"/>
          <p:cNvSpPr/>
          <p:nvPr/>
        </p:nvSpPr>
        <p:spPr>
          <a:xfrm>
            <a:off x="967071" y="4166176"/>
            <a:ext cx="1398799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Security Points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35343" y="4597904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7" name="Text 25"/>
          <p:cNvSpPr/>
          <p:nvPr/>
        </p:nvSpPr>
        <p:spPr>
          <a:xfrm>
            <a:off x="759841" y="4563365"/>
            <a:ext cx="3479728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Asymmetric encryption secures symmetric key exchange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35343" y="4874210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9" name="Text 27"/>
          <p:cNvSpPr/>
          <p:nvPr/>
        </p:nvSpPr>
        <p:spPr>
          <a:xfrm>
            <a:off x="759841" y="4839671"/>
            <a:ext cx="3255229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Only server can decrypt PMS, ensuring confidentiality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67438" y="1109541"/>
            <a:ext cx="5672907" cy="5534754"/>
          </a:xfrm>
          <a:custGeom>
            <a:avLst/>
            <a:gdLst/>
            <a:ahLst/>
            <a:cxnLst/>
            <a:rect l="l" t="t" r="r" b="b"/>
            <a:pathLst>
              <a:path w="5672907" h="5534754">
                <a:moveTo>
                  <a:pt x="69074" y="0"/>
                </a:moveTo>
                <a:lnTo>
                  <a:pt x="5603833" y="0"/>
                </a:lnTo>
                <a:cubicBezTo>
                  <a:pt x="5641981" y="0"/>
                  <a:pt x="5672907" y="30925"/>
                  <a:pt x="5672907" y="69074"/>
                </a:cubicBezTo>
                <a:lnTo>
                  <a:pt x="5672907" y="5465680"/>
                </a:lnTo>
                <a:cubicBezTo>
                  <a:pt x="5672907" y="5503828"/>
                  <a:pt x="5641981" y="5534754"/>
                  <a:pt x="5603833" y="5534754"/>
                </a:cubicBezTo>
                <a:lnTo>
                  <a:pt x="69074" y="5534754"/>
                </a:lnTo>
                <a:cubicBezTo>
                  <a:pt x="30925" y="5534754"/>
                  <a:pt x="0" y="5503828"/>
                  <a:pt x="0" y="5465680"/>
                </a:cubicBezTo>
                <a:lnTo>
                  <a:pt x="0" y="69074"/>
                </a:lnTo>
                <a:cubicBezTo>
                  <a:pt x="0" y="30951"/>
                  <a:pt x="30951" y="0"/>
                  <a:pt x="69074" y="0"/>
                </a:cubicBezTo>
                <a:close/>
              </a:path>
            </a:pathLst>
          </a:custGeom>
          <a:solidFill>
            <a:srgbClr val="3B5998">
              <a:alpha val="1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309908" y="1252011"/>
            <a:ext cx="345382" cy="345382"/>
          </a:xfrm>
          <a:custGeom>
            <a:avLst/>
            <a:gdLst/>
            <a:ahLst/>
            <a:cxnLst/>
            <a:rect l="l" t="t" r="r" b="b"/>
            <a:pathLst>
              <a:path w="345382" h="345382">
                <a:moveTo>
                  <a:pt x="172691" y="0"/>
                </a:moveTo>
                <a:lnTo>
                  <a:pt x="172691" y="0"/>
                </a:lnTo>
                <a:cubicBezTo>
                  <a:pt x="268002" y="0"/>
                  <a:pt x="345382" y="77380"/>
                  <a:pt x="345382" y="172691"/>
                </a:cubicBezTo>
                <a:lnTo>
                  <a:pt x="345382" y="172691"/>
                </a:lnTo>
                <a:cubicBezTo>
                  <a:pt x="345382" y="268002"/>
                  <a:pt x="268002" y="345382"/>
                  <a:pt x="172691" y="345382"/>
                </a:cubicBezTo>
                <a:lnTo>
                  <a:pt x="172691" y="345382"/>
                </a:lnTo>
                <a:cubicBezTo>
                  <a:pt x="77380" y="345382"/>
                  <a:pt x="0" y="268002"/>
                  <a:pt x="0" y="172691"/>
                </a:cubicBezTo>
                <a:lnTo>
                  <a:pt x="0" y="172691"/>
                </a:lnTo>
                <a:cubicBezTo>
                  <a:pt x="0" y="77380"/>
                  <a:pt x="77380" y="0"/>
                  <a:pt x="172691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2" name="Shape 30"/>
          <p:cNvSpPr/>
          <p:nvPr/>
        </p:nvSpPr>
        <p:spPr>
          <a:xfrm>
            <a:off x="6407047" y="1346992"/>
            <a:ext cx="155422" cy="155422"/>
          </a:xfrm>
          <a:custGeom>
            <a:avLst/>
            <a:gdLst/>
            <a:ahLst/>
            <a:cxnLst/>
            <a:rect l="l" t="t" r="r" b="b"/>
            <a:pathLst>
              <a:path w="155422" h="155422">
                <a:moveTo>
                  <a:pt x="0" y="77711"/>
                </a:moveTo>
                <a:cubicBezTo>
                  <a:pt x="0" y="34821"/>
                  <a:pt x="34821" y="0"/>
                  <a:pt x="77711" y="0"/>
                </a:cubicBezTo>
                <a:cubicBezTo>
                  <a:pt x="120601" y="0"/>
                  <a:pt x="155422" y="34821"/>
                  <a:pt x="155422" y="77711"/>
                </a:cubicBezTo>
                <a:cubicBezTo>
                  <a:pt x="155422" y="120601"/>
                  <a:pt x="120601" y="155422"/>
                  <a:pt x="77711" y="155422"/>
                </a:cubicBezTo>
                <a:cubicBezTo>
                  <a:pt x="34821" y="155422"/>
                  <a:pt x="0" y="120601"/>
                  <a:pt x="0" y="77711"/>
                </a:cubicBezTo>
                <a:close/>
                <a:moveTo>
                  <a:pt x="57160" y="44653"/>
                </a:moveTo>
                <a:cubicBezTo>
                  <a:pt x="54853" y="45928"/>
                  <a:pt x="53426" y="48387"/>
                  <a:pt x="53426" y="50998"/>
                </a:cubicBezTo>
                <a:lnTo>
                  <a:pt x="53426" y="104424"/>
                </a:lnTo>
                <a:cubicBezTo>
                  <a:pt x="53426" y="107065"/>
                  <a:pt x="54853" y="109494"/>
                  <a:pt x="57160" y="110769"/>
                </a:cubicBezTo>
                <a:cubicBezTo>
                  <a:pt x="59467" y="112044"/>
                  <a:pt x="62260" y="112013"/>
                  <a:pt x="64537" y="110617"/>
                </a:cubicBezTo>
                <a:lnTo>
                  <a:pt x="108249" y="83904"/>
                </a:lnTo>
                <a:cubicBezTo>
                  <a:pt x="110404" y="82568"/>
                  <a:pt x="111740" y="80231"/>
                  <a:pt x="111740" y="77681"/>
                </a:cubicBezTo>
                <a:cubicBezTo>
                  <a:pt x="111740" y="75131"/>
                  <a:pt x="110404" y="72793"/>
                  <a:pt x="108249" y="71458"/>
                </a:cubicBezTo>
                <a:lnTo>
                  <a:pt x="64537" y="44745"/>
                </a:lnTo>
                <a:cubicBezTo>
                  <a:pt x="62290" y="43379"/>
                  <a:pt x="59467" y="43318"/>
                  <a:pt x="57160" y="44593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3" name="Text 31"/>
          <p:cNvSpPr/>
          <p:nvPr/>
        </p:nvSpPr>
        <p:spPr>
          <a:xfrm>
            <a:off x="6758905" y="1303819"/>
            <a:ext cx="1614663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Demonstration Flow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14225" y="1705326"/>
            <a:ext cx="5379331" cy="1079320"/>
          </a:xfrm>
          <a:custGeom>
            <a:avLst/>
            <a:gdLst/>
            <a:ahLst/>
            <a:cxnLst/>
            <a:rect l="l" t="t" r="r" b="b"/>
            <a:pathLst>
              <a:path w="5379331" h="1079320">
                <a:moveTo>
                  <a:pt x="69076" y="0"/>
                </a:moveTo>
                <a:lnTo>
                  <a:pt x="5310255" y="0"/>
                </a:lnTo>
                <a:cubicBezTo>
                  <a:pt x="5348405" y="0"/>
                  <a:pt x="5379331" y="30927"/>
                  <a:pt x="5379331" y="69076"/>
                </a:cubicBezTo>
                <a:lnTo>
                  <a:pt x="5379331" y="1010244"/>
                </a:lnTo>
                <a:cubicBezTo>
                  <a:pt x="5379331" y="1048394"/>
                  <a:pt x="5348405" y="1079320"/>
                  <a:pt x="5310255" y="1079320"/>
                </a:cubicBezTo>
                <a:lnTo>
                  <a:pt x="69076" y="1079320"/>
                </a:lnTo>
                <a:cubicBezTo>
                  <a:pt x="30927" y="1079320"/>
                  <a:pt x="0" y="1048394"/>
                  <a:pt x="0" y="1010244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422157" y="1813258"/>
            <a:ext cx="276306" cy="276306"/>
          </a:xfrm>
          <a:custGeom>
            <a:avLst/>
            <a:gdLst/>
            <a:ahLst/>
            <a:cxnLst/>
            <a:rect l="l" t="t" r="r" b="b"/>
            <a:pathLst>
              <a:path w="276306" h="276306">
                <a:moveTo>
                  <a:pt x="138153" y="0"/>
                </a:moveTo>
                <a:lnTo>
                  <a:pt x="138153" y="0"/>
                </a:lnTo>
                <a:cubicBezTo>
                  <a:pt x="214402" y="0"/>
                  <a:pt x="276306" y="61904"/>
                  <a:pt x="276306" y="138153"/>
                </a:cubicBezTo>
                <a:lnTo>
                  <a:pt x="276306" y="138153"/>
                </a:lnTo>
                <a:cubicBezTo>
                  <a:pt x="276306" y="214402"/>
                  <a:pt x="214402" y="276306"/>
                  <a:pt x="138153" y="276306"/>
                </a:cubicBezTo>
                <a:lnTo>
                  <a:pt x="138153" y="276306"/>
                </a:lnTo>
                <a:cubicBezTo>
                  <a:pt x="61904" y="276306"/>
                  <a:pt x="0" y="214402"/>
                  <a:pt x="0" y="138153"/>
                </a:cubicBezTo>
                <a:lnTo>
                  <a:pt x="0" y="138153"/>
                </a:lnTo>
                <a:cubicBezTo>
                  <a:pt x="0" y="61904"/>
                  <a:pt x="61904" y="0"/>
                  <a:pt x="138153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6" name="Text 34"/>
          <p:cNvSpPr/>
          <p:nvPr/>
        </p:nvSpPr>
        <p:spPr>
          <a:xfrm>
            <a:off x="6391936" y="1813258"/>
            <a:ext cx="336748" cy="276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02078" y="1847796"/>
            <a:ext cx="193414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Server Generates RSA Key Pair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02078" y="2158640"/>
            <a:ext cx="4852623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2048-bit RSA key pair generation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802078" y="2400408"/>
            <a:ext cx="4783547" cy="276306"/>
          </a:xfrm>
          <a:custGeom>
            <a:avLst/>
            <a:gdLst/>
            <a:ahLst/>
            <a:cxnLst/>
            <a:rect l="l" t="t" r="r" b="b"/>
            <a:pathLst>
              <a:path w="4783547" h="276306">
                <a:moveTo>
                  <a:pt x="34538" y="0"/>
                </a:moveTo>
                <a:lnTo>
                  <a:pt x="4749008" y="0"/>
                </a:lnTo>
                <a:cubicBezTo>
                  <a:pt x="4768083" y="0"/>
                  <a:pt x="4783547" y="15463"/>
                  <a:pt x="4783547" y="34538"/>
                </a:cubicBezTo>
                <a:lnTo>
                  <a:pt x="4783547" y="241768"/>
                </a:lnTo>
                <a:cubicBezTo>
                  <a:pt x="4783547" y="260843"/>
                  <a:pt x="4768083" y="276306"/>
                  <a:pt x="4749008" y="276306"/>
                </a:cubicBezTo>
                <a:lnTo>
                  <a:pt x="34538" y="276306"/>
                </a:lnTo>
                <a:cubicBezTo>
                  <a:pt x="15463" y="276306"/>
                  <a:pt x="0" y="260843"/>
                  <a:pt x="0" y="241768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3B5998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871154" y="2465167"/>
            <a:ext cx="2386647" cy="142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2" dirty="0">
                <a:solidFill>
                  <a:srgbClr val="D4AF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KeyPairGenerator.getInstance("RSA")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14225" y="2862357"/>
            <a:ext cx="5379331" cy="768476"/>
          </a:xfrm>
          <a:custGeom>
            <a:avLst/>
            <a:gdLst/>
            <a:ahLst/>
            <a:cxnLst/>
            <a:rect l="l" t="t" r="r" b="b"/>
            <a:pathLst>
              <a:path w="5379331" h="768476">
                <a:moveTo>
                  <a:pt x="69078" y="0"/>
                </a:moveTo>
                <a:lnTo>
                  <a:pt x="5310253" y="0"/>
                </a:lnTo>
                <a:cubicBezTo>
                  <a:pt x="5348404" y="0"/>
                  <a:pt x="5379331" y="30927"/>
                  <a:pt x="5379331" y="69078"/>
                </a:cubicBezTo>
                <a:lnTo>
                  <a:pt x="5379331" y="699398"/>
                </a:lnTo>
                <a:cubicBezTo>
                  <a:pt x="5379331" y="737549"/>
                  <a:pt x="5348404" y="768476"/>
                  <a:pt x="5310253" y="768476"/>
                </a:cubicBezTo>
                <a:lnTo>
                  <a:pt x="69078" y="768476"/>
                </a:lnTo>
                <a:cubicBezTo>
                  <a:pt x="30927" y="768476"/>
                  <a:pt x="0" y="737549"/>
                  <a:pt x="0" y="699398"/>
                </a:cubicBezTo>
                <a:lnTo>
                  <a:pt x="0" y="69078"/>
                </a:lnTo>
                <a:cubicBezTo>
                  <a:pt x="0" y="30953"/>
                  <a:pt x="30953" y="0"/>
                  <a:pt x="6907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6422157" y="2970289"/>
            <a:ext cx="276306" cy="276306"/>
          </a:xfrm>
          <a:custGeom>
            <a:avLst/>
            <a:gdLst/>
            <a:ahLst/>
            <a:cxnLst/>
            <a:rect l="l" t="t" r="r" b="b"/>
            <a:pathLst>
              <a:path w="276306" h="276306">
                <a:moveTo>
                  <a:pt x="138153" y="0"/>
                </a:moveTo>
                <a:lnTo>
                  <a:pt x="138153" y="0"/>
                </a:lnTo>
                <a:cubicBezTo>
                  <a:pt x="214402" y="0"/>
                  <a:pt x="276306" y="61904"/>
                  <a:pt x="276306" y="138153"/>
                </a:cubicBezTo>
                <a:lnTo>
                  <a:pt x="276306" y="138153"/>
                </a:lnTo>
                <a:cubicBezTo>
                  <a:pt x="276306" y="214402"/>
                  <a:pt x="214402" y="276306"/>
                  <a:pt x="138153" y="276306"/>
                </a:cubicBezTo>
                <a:lnTo>
                  <a:pt x="138153" y="276306"/>
                </a:lnTo>
                <a:cubicBezTo>
                  <a:pt x="61904" y="276306"/>
                  <a:pt x="0" y="214402"/>
                  <a:pt x="0" y="138153"/>
                </a:cubicBezTo>
                <a:lnTo>
                  <a:pt x="0" y="138153"/>
                </a:lnTo>
                <a:cubicBezTo>
                  <a:pt x="0" y="61904"/>
                  <a:pt x="61904" y="0"/>
                  <a:pt x="138153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3" name="Text 41"/>
          <p:cNvSpPr/>
          <p:nvPr/>
        </p:nvSpPr>
        <p:spPr>
          <a:xfrm>
            <a:off x="6391936" y="2970289"/>
            <a:ext cx="336748" cy="276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802078" y="3004827"/>
            <a:ext cx="1398799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Client Generates PMS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802078" y="3315671"/>
            <a:ext cx="4852623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48-byte random number: TLS version (2 bytes) + random data (46 bytes)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14225" y="3708544"/>
            <a:ext cx="5379331" cy="768476"/>
          </a:xfrm>
          <a:custGeom>
            <a:avLst/>
            <a:gdLst/>
            <a:ahLst/>
            <a:cxnLst/>
            <a:rect l="l" t="t" r="r" b="b"/>
            <a:pathLst>
              <a:path w="5379331" h="768476">
                <a:moveTo>
                  <a:pt x="69078" y="0"/>
                </a:moveTo>
                <a:lnTo>
                  <a:pt x="5310253" y="0"/>
                </a:lnTo>
                <a:cubicBezTo>
                  <a:pt x="5348404" y="0"/>
                  <a:pt x="5379331" y="30927"/>
                  <a:pt x="5379331" y="69078"/>
                </a:cubicBezTo>
                <a:lnTo>
                  <a:pt x="5379331" y="699398"/>
                </a:lnTo>
                <a:cubicBezTo>
                  <a:pt x="5379331" y="737549"/>
                  <a:pt x="5348404" y="768476"/>
                  <a:pt x="5310253" y="768476"/>
                </a:cubicBezTo>
                <a:lnTo>
                  <a:pt x="69078" y="768476"/>
                </a:lnTo>
                <a:cubicBezTo>
                  <a:pt x="30927" y="768476"/>
                  <a:pt x="0" y="737549"/>
                  <a:pt x="0" y="699398"/>
                </a:cubicBezTo>
                <a:lnTo>
                  <a:pt x="0" y="69078"/>
                </a:lnTo>
                <a:cubicBezTo>
                  <a:pt x="0" y="30953"/>
                  <a:pt x="30953" y="0"/>
                  <a:pt x="6907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422157" y="3816476"/>
            <a:ext cx="276306" cy="276306"/>
          </a:xfrm>
          <a:custGeom>
            <a:avLst/>
            <a:gdLst/>
            <a:ahLst/>
            <a:cxnLst/>
            <a:rect l="l" t="t" r="r" b="b"/>
            <a:pathLst>
              <a:path w="276306" h="276306">
                <a:moveTo>
                  <a:pt x="138153" y="0"/>
                </a:moveTo>
                <a:lnTo>
                  <a:pt x="138153" y="0"/>
                </a:lnTo>
                <a:cubicBezTo>
                  <a:pt x="214402" y="0"/>
                  <a:pt x="276306" y="61904"/>
                  <a:pt x="276306" y="138153"/>
                </a:cubicBezTo>
                <a:lnTo>
                  <a:pt x="276306" y="138153"/>
                </a:lnTo>
                <a:cubicBezTo>
                  <a:pt x="276306" y="214402"/>
                  <a:pt x="214402" y="276306"/>
                  <a:pt x="138153" y="276306"/>
                </a:cubicBezTo>
                <a:lnTo>
                  <a:pt x="138153" y="276306"/>
                </a:lnTo>
                <a:cubicBezTo>
                  <a:pt x="61904" y="276306"/>
                  <a:pt x="0" y="214402"/>
                  <a:pt x="0" y="138153"/>
                </a:cubicBezTo>
                <a:lnTo>
                  <a:pt x="0" y="138153"/>
                </a:lnTo>
                <a:cubicBezTo>
                  <a:pt x="0" y="61904"/>
                  <a:pt x="61904" y="0"/>
                  <a:pt x="138153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8" name="Text 46"/>
          <p:cNvSpPr/>
          <p:nvPr/>
        </p:nvSpPr>
        <p:spPr>
          <a:xfrm>
            <a:off x="6391936" y="3816476"/>
            <a:ext cx="336748" cy="276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802078" y="3851014"/>
            <a:ext cx="1321088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Client Encrypts PMS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02078" y="4161858"/>
            <a:ext cx="4852623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 using server public key → Output: Ciphertext (Base64)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14225" y="4554731"/>
            <a:ext cx="5379331" cy="768476"/>
          </a:xfrm>
          <a:custGeom>
            <a:avLst/>
            <a:gdLst/>
            <a:ahLst/>
            <a:cxnLst/>
            <a:rect l="l" t="t" r="r" b="b"/>
            <a:pathLst>
              <a:path w="5379331" h="768476">
                <a:moveTo>
                  <a:pt x="69078" y="0"/>
                </a:moveTo>
                <a:lnTo>
                  <a:pt x="5310253" y="0"/>
                </a:lnTo>
                <a:cubicBezTo>
                  <a:pt x="5348404" y="0"/>
                  <a:pt x="5379331" y="30927"/>
                  <a:pt x="5379331" y="69078"/>
                </a:cubicBezTo>
                <a:lnTo>
                  <a:pt x="5379331" y="699398"/>
                </a:lnTo>
                <a:cubicBezTo>
                  <a:pt x="5379331" y="737549"/>
                  <a:pt x="5348404" y="768476"/>
                  <a:pt x="5310253" y="768476"/>
                </a:cubicBezTo>
                <a:lnTo>
                  <a:pt x="69078" y="768476"/>
                </a:lnTo>
                <a:cubicBezTo>
                  <a:pt x="30927" y="768476"/>
                  <a:pt x="0" y="737549"/>
                  <a:pt x="0" y="699398"/>
                </a:cubicBezTo>
                <a:lnTo>
                  <a:pt x="0" y="69078"/>
                </a:lnTo>
                <a:cubicBezTo>
                  <a:pt x="0" y="30953"/>
                  <a:pt x="30953" y="0"/>
                  <a:pt x="6907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6422157" y="4662663"/>
            <a:ext cx="276306" cy="276306"/>
          </a:xfrm>
          <a:custGeom>
            <a:avLst/>
            <a:gdLst/>
            <a:ahLst/>
            <a:cxnLst/>
            <a:rect l="l" t="t" r="r" b="b"/>
            <a:pathLst>
              <a:path w="276306" h="276306">
                <a:moveTo>
                  <a:pt x="138153" y="0"/>
                </a:moveTo>
                <a:lnTo>
                  <a:pt x="138153" y="0"/>
                </a:lnTo>
                <a:cubicBezTo>
                  <a:pt x="214402" y="0"/>
                  <a:pt x="276306" y="61904"/>
                  <a:pt x="276306" y="138153"/>
                </a:cubicBezTo>
                <a:lnTo>
                  <a:pt x="276306" y="138153"/>
                </a:lnTo>
                <a:cubicBezTo>
                  <a:pt x="276306" y="214402"/>
                  <a:pt x="214402" y="276306"/>
                  <a:pt x="138153" y="276306"/>
                </a:cubicBezTo>
                <a:lnTo>
                  <a:pt x="138153" y="276306"/>
                </a:lnTo>
                <a:cubicBezTo>
                  <a:pt x="61904" y="276306"/>
                  <a:pt x="0" y="214402"/>
                  <a:pt x="0" y="138153"/>
                </a:cubicBezTo>
                <a:lnTo>
                  <a:pt x="0" y="138153"/>
                </a:lnTo>
                <a:cubicBezTo>
                  <a:pt x="0" y="61904"/>
                  <a:pt x="61904" y="0"/>
                  <a:pt x="138153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3" name="Text 51"/>
          <p:cNvSpPr/>
          <p:nvPr/>
        </p:nvSpPr>
        <p:spPr>
          <a:xfrm>
            <a:off x="6391936" y="4662663"/>
            <a:ext cx="336748" cy="276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02078" y="4697201"/>
            <a:ext cx="137289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Server Decrypts PMS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802078" y="5008045"/>
            <a:ext cx="4852623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Decrypt using private key → Verify: PMS matches original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14225" y="5400918"/>
            <a:ext cx="5379331" cy="1096589"/>
          </a:xfrm>
          <a:custGeom>
            <a:avLst/>
            <a:gdLst/>
            <a:ahLst/>
            <a:cxnLst/>
            <a:rect l="l" t="t" r="r" b="b"/>
            <a:pathLst>
              <a:path w="5379331" h="1096589">
                <a:moveTo>
                  <a:pt x="69074" y="0"/>
                </a:moveTo>
                <a:lnTo>
                  <a:pt x="5310257" y="0"/>
                </a:lnTo>
                <a:cubicBezTo>
                  <a:pt x="5348380" y="0"/>
                  <a:pt x="5379331" y="30951"/>
                  <a:pt x="5379331" y="69074"/>
                </a:cubicBezTo>
                <a:lnTo>
                  <a:pt x="5379331" y="1027515"/>
                </a:lnTo>
                <a:cubicBezTo>
                  <a:pt x="5379331" y="1065638"/>
                  <a:pt x="5348380" y="1096589"/>
                  <a:pt x="5310257" y="1096589"/>
                </a:cubicBezTo>
                <a:lnTo>
                  <a:pt x="69074" y="1096589"/>
                </a:lnTo>
                <a:cubicBezTo>
                  <a:pt x="30951" y="1096589"/>
                  <a:pt x="0" y="1065638"/>
                  <a:pt x="0" y="1027515"/>
                </a:cubicBezTo>
                <a:lnTo>
                  <a:pt x="0" y="69074"/>
                </a:lnTo>
                <a:cubicBezTo>
                  <a:pt x="0" y="30951"/>
                  <a:pt x="30951" y="0"/>
                  <a:pt x="6907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6422157" y="5508850"/>
            <a:ext cx="276306" cy="276306"/>
          </a:xfrm>
          <a:custGeom>
            <a:avLst/>
            <a:gdLst/>
            <a:ahLst/>
            <a:cxnLst/>
            <a:rect l="l" t="t" r="r" b="b"/>
            <a:pathLst>
              <a:path w="276306" h="276306">
                <a:moveTo>
                  <a:pt x="138153" y="0"/>
                </a:moveTo>
                <a:lnTo>
                  <a:pt x="138153" y="0"/>
                </a:lnTo>
                <a:cubicBezTo>
                  <a:pt x="214402" y="0"/>
                  <a:pt x="276306" y="61904"/>
                  <a:pt x="276306" y="138153"/>
                </a:cubicBezTo>
                <a:lnTo>
                  <a:pt x="276306" y="138153"/>
                </a:lnTo>
                <a:cubicBezTo>
                  <a:pt x="276306" y="214402"/>
                  <a:pt x="214402" y="276306"/>
                  <a:pt x="138153" y="276306"/>
                </a:cubicBezTo>
                <a:lnTo>
                  <a:pt x="138153" y="276306"/>
                </a:lnTo>
                <a:cubicBezTo>
                  <a:pt x="61904" y="276306"/>
                  <a:pt x="0" y="214402"/>
                  <a:pt x="0" y="138153"/>
                </a:cubicBezTo>
                <a:lnTo>
                  <a:pt x="0" y="138153"/>
                </a:lnTo>
                <a:cubicBezTo>
                  <a:pt x="0" y="61904"/>
                  <a:pt x="61904" y="0"/>
                  <a:pt x="138153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8" name="Text 56"/>
          <p:cNvSpPr/>
          <p:nvPr/>
        </p:nvSpPr>
        <p:spPr>
          <a:xfrm>
            <a:off x="6391936" y="5508850"/>
            <a:ext cx="336748" cy="276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802078" y="5543388"/>
            <a:ext cx="1390164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Generate Session Key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802078" y="5854232"/>
            <a:ext cx="4852623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Both parties compute: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806395" y="6100317"/>
            <a:ext cx="4774912" cy="284941"/>
          </a:xfrm>
          <a:custGeom>
            <a:avLst/>
            <a:gdLst/>
            <a:ahLst/>
            <a:cxnLst/>
            <a:rect l="l" t="t" r="r" b="b"/>
            <a:pathLst>
              <a:path w="4774912" h="284941">
                <a:moveTo>
                  <a:pt x="34538" y="0"/>
                </a:moveTo>
                <a:lnTo>
                  <a:pt x="4740375" y="0"/>
                </a:lnTo>
                <a:cubicBezTo>
                  <a:pt x="4759449" y="0"/>
                  <a:pt x="4774912" y="15463"/>
                  <a:pt x="4774912" y="34538"/>
                </a:cubicBezTo>
                <a:lnTo>
                  <a:pt x="4774912" y="250403"/>
                </a:lnTo>
                <a:cubicBezTo>
                  <a:pt x="4774912" y="269477"/>
                  <a:pt x="4759449" y="284941"/>
                  <a:pt x="4740375" y="284941"/>
                </a:cubicBezTo>
                <a:lnTo>
                  <a:pt x="34538" y="284941"/>
                </a:lnTo>
                <a:cubicBezTo>
                  <a:pt x="15463" y="284941"/>
                  <a:pt x="0" y="269477"/>
                  <a:pt x="0" y="250403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D4AF37">
              <a:alpha val="10196"/>
            </a:srgbClr>
          </a:solidFill>
          <a:ln w="12700">
            <a:solidFill>
              <a:srgbClr val="D4AF37">
                <a:alpha val="30196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6879789" y="6169394"/>
            <a:ext cx="2586051" cy="142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2" dirty="0">
                <a:solidFill>
                  <a:srgbClr val="D4AF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Session Key = SHA-256(R1 || R2 || PMS)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4850" y="487305"/>
            <a:ext cx="374850" cy="374850"/>
          </a:xfrm>
          <a:custGeom>
            <a:avLst/>
            <a:gdLst/>
            <a:ahLst/>
            <a:cxnLst/>
            <a:rect l="l" t="t" r="r" b="b"/>
            <a:pathLst>
              <a:path w="374850" h="374850">
                <a:moveTo>
                  <a:pt x="74970" y="0"/>
                </a:moveTo>
                <a:lnTo>
                  <a:pt x="299880" y="0"/>
                </a:lnTo>
                <a:cubicBezTo>
                  <a:pt x="341285" y="0"/>
                  <a:pt x="374850" y="33565"/>
                  <a:pt x="374850" y="74970"/>
                </a:cubicBezTo>
                <a:lnTo>
                  <a:pt x="374850" y="299880"/>
                </a:lnTo>
                <a:cubicBezTo>
                  <a:pt x="374850" y="341285"/>
                  <a:pt x="341285" y="374850"/>
                  <a:pt x="299880" y="374850"/>
                </a:cubicBezTo>
                <a:lnTo>
                  <a:pt x="74970" y="374850"/>
                </a:lnTo>
                <a:cubicBezTo>
                  <a:pt x="33565" y="374850"/>
                  <a:pt x="0" y="341285"/>
                  <a:pt x="0" y="299880"/>
                </a:cubicBezTo>
                <a:lnTo>
                  <a:pt x="0" y="74970"/>
                </a:lnTo>
                <a:cubicBezTo>
                  <a:pt x="0" y="33565"/>
                  <a:pt x="33565" y="0"/>
                  <a:pt x="74970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469734" y="590389"/>
            <a:ext cx="189768" cy="168683"/>
          </a:xfrm>
          <a:custGeom>
            <a:avLst/>
            <a:gdLst/>
            <a:ahLst/>
            <a:cxnLst/>
            <a:rect l="l" t="t" r="r" b="b"/>
            <a:pathLst>
              <a:path w="189768" h="168683">
                <a:moveTo>
                  <a:pt x="78806" y="-2636"/>
                </a:moveTo>
                <a:cubicBezTo>
                  <a:pt x="76797" y="-4678"/>
                  <a:pt x="73865" y="-5502"/>
                  <a:pt x="71097" y="-4744"/>
                </a:cubicBezTo>
                <a:cubicBezTo>
                  <a:pt x="68330" y="-3986"/>
                  <a:pt x="66188" y="-1845"/>
                  <a:pt x="65496" y="922"/>
                </a:cubicBezTo>
                <a:lnTo>
                  <a:pt x="60456" y="20756"/>
                </a:lnTo>
                <a:cubicBezTo>
                  <a:pt x="60093" y="22205"/>
                  <a:pt x="58611" y="23062"/>
                  <a:pt x="57194" y="22634"/>
                </a:cubicBezTo>
                <a:lnTo>
                  <a:pt x="37492" y="17099"/>
                </a:lnTo>
                <a:cubicBezTo>
                  <a:pt x="34725" y="16308"/>
                  <a:pt x="31760" y="17099"/>
                  <a:pt x="29750" y="19109"/>
                </a:cubicBezTo>
                <a:cubicBezTo>
                  <a:pt x="27740" y="21118"/>
                  <a:pt x="26950" y="24083"/>
                  <a:pt x="27740" y="26851"/>
                </a:cubicBezTo>
                <a:lnTo>
                  <a:pt x="33308" y="46552"/>
                </a:lnTo>
                <a:cubicBezTo>
                  <a:pt x="33704" y="47969"/>
                  <a:pt x="32847" y="49452"/>
                  <a:pt x="31430" y="49814"/>
                </a:cubicBezTo>
                <a:lnTo>
                  <a:pt x="11564" y="54855"/>
                </a:lnTo>
                <a:cubicBezTo>
                  <a:pt x="8797" y="55547"/>
                  <a:pt x="6622" y="57721"/>
                  <a:pt x="5864" y="60489"/>
                </a:cubicBezTo>
                <a:cubicBezTo>
                  <a:pt x="5107" y="63256"/>
                  <a:pt x="5930" y="66188"/>
                  <a:pt x="7973" y="68198"/>
                </a:cubicBezTo>
                <a:lnTo>
                  <a:pt x="22634" y="82463"/>
                </a:lnTo>
                <a:cubicBezTo>
                  <a:pt x="23688" y="83485"/>
                  <a:pt x="23688" y="85198"/>
                  <a:pt x="22634" y="86252"/>
                </a:cubicBezTo>
                <a:lnTo>
                  <a:pt x="8006" y="100518"/>
                </a:lnTo>
                <a:cubicBezTo>
                  <a:pt x="5963" y="102527"/>
                  <a:pt x="5140" y="105460"/>
                  <a:pt x="5897" y="108227"/>
                </a:cubicBezTo>
                <a:cubicBezTo>
                  <a:pt x="6655" y="110994"/>
                  <a:pt x="8829" y="113136"/>
                  <a:pt x="11597" y="113861"/>
                </a:cubicBezTo>
                <a:lnTo>
                  <a:pt x="31430" y="118901"/>
                </a:lnTo>
                <a:cubicBezTo>
                  <a:pt x="32880" y="119264"/>
                  <a:pt x="33737" y="120746"/>
                  <a:pt x="33308" y="122163"/>
                </a:cubicBezTo>
                <a:lnTo>
                  <a:pt x="27740" y="141832"/>
                </a:lnTo>
                <a:cubicBezTo>
                  <a:pt x="26950" y="144599"/>
                  <a:pt x="27740" y="147564"/>
                  <a:pt x="29750" y="149574"/>
                </a:cubicBezTo>
                <a:cubicBezTo>
                  <a:pt x="31760" y="151584"/>
                  <a:pt x="34725" y="152374"/>
                  <a:pt x="37492" y="151584"/>
                </a:cubicBezTo>
                <a:lnTo>
                  <a:pt x="57194" y="146016"/>
                </a:lnTo>
                <a:cubicBezTo>
                  <a:pt x="58611" y="145620"/>
                  <a:pt x="60093" y="146477"/>
                  <a:pt x="60456" y="147894"/>
                </a:cubicBezTo>
                <a:lnTo>
                  <a:pt x="65496" y="167727"/>
                </a:lnTo>
                <a:cubicBezTo>
                  <a:pt x="66188" y="170495"/>
                  <a:pt x="68363" y="172669"/>
                  <a:pt x="71130" y="173427"/>
                </a:cubicBezTo>
                <a:cubicBezTo>
                  <a:pt x="73897" y="174185"/>
                  <a:pt x="76830" y="173361"/>
                  <a:pt x="78839" y="171318"/>
                </a:cubicBezTo>
                <a:lnTo>
                  <a:pt x="93105" y="156657"/>
                </a:lnTo>
                <a:cubicBezTo>
                  <a:pt x="94126" y="155603"/>
                  <a:pt x="95839" y="155603"/>
                  <a:pt x="96894" y="156657"/>
                </a:cubicBezTo>
                <a:lnTo>
                  <a:pt x="111126" y="171318"/>
                </a:lnTo>
                <a:cubicBezTo>
                  <a:pt x="113136" y="173361"/>
                  <a:pt x="116068" y="174185"/>
                  <a:pt x="118836" y="173427"/>
                </a:cubicBezTo>
                <a:cubicBezTo>
                  <a:pt x="121603" y="172669"/>
                  <a:pt x="123744" y="170495"/>
                  <a:pt x="124469" y="167727"/>
                </a:cubicBezTo>
                <a:lnTo>
                  <a:pt x="129510" y="147927"/>
                </a:lnTo>
                <a:cubicBezTo>
                  <a:pt x="129872" y="146477"/>
                  <a:pt x="131355" y="145620"/>
                  <a:pt x="132772" y="146049"/>
                </a:cubicBezTo>
                <a:lnTo>
                  <a:pt x="152473" y="151617"/>
                </a:lnTo>
                <a:cubicBezTo>
                  <a:pt x="155241" y="152407"/>
                  <a:pt x="158206" y="151617"/>
                  <a:pt x="160215" y="149607"/>
                </a:cubicBezTo>
                <a:cubicBezTo>
                  <a:pt x="162225" y="147597"/>
                  <a:pt x="163016" y="144632"/>
                  <a:pt x="162225" y="141865"/>
                </a:cubicBezTo>
                <a:lnTo>
                  <a:pt x="156657" y="122163"/>
                </a:lnTo>
                <a:cubicBezTo>
                  <a:pt x="156262" y="120746"/>
                  <a:pt x="157119" y="119264"/>
                  <a:pt x="158535" y="118901"/>
                </a:cubicBezTo>
                <a:lnTo>
                  <a:pt x="178369" y="113861"/>
                </a:lnTo>
                <a:cubicBezTo>
                  <a:pt x="181136" y="113169"/>
                  <a:pt x="183310" y="110994"/>
                  <a:pt x="184068" y="108227"/>
                </a:cubicBezTo>
                <a:cubicBezTo>
                  <a:pt x="184826" y="105460"/>
                  <a:pt x="184002" y="102494"/>
                  <a:pt x="181960" y="100518"/>
                </a:cubicBezTo>
                <a:lnTo>
                  <a:pt x="167299" y="86252"/>
                </a:lnTo>
                <a:cubicBezTo>
                  <a:pt x="166245" y="85231"/>
                  <a:pt x="166245" y="83518"/>
                  <a:pt x="167299" y="82463"/>
                </a:cubicBezTo>
                <a:lnTo>
                  <a:pt x="181960" y="68198"/>
                </a:lnTo>
                <a:cubicBezTo>
                  <a:pt x="184002" y="66188"/>
                  <a:pt x="184826" y="63256"/>
                  <a:pt x="184068" y="60489"/>
                </a:cubicBezTo>
                <a:cubicBezTo>
                  <a:pt x="183310" y="57721"/>
                  <a:pt x="181136" y="55580"/>
                  <a:pt x="178369" y="54855"/>
                </a:cubicBezTo>
                <a:lnTo>
                  <a:pt x="158535" y="49814"/>
                </a:lnTo>
                <a:cubicBezTo>
                  <a:pt x="157086" y="49452"/>
                  <a:pt x="156229" y="47969"/>
                  <a:pt x="156657" y="46552"/>
                </a:cubicBezTo>
                <a:lnTo>
                  <a:pt x="162225" y="26851"/>
                </a:lnTo>
                <a:cubicBezTo>
                  <a:pt x="163016" y="24083"/>
                  <a:pt x="162225" y="21118"/>
                  <a:pt x="160215" y="19109"/>
                </a:cubicBezTo>
                <a:cubicBezTo>
                  <a:pt x="158206" y="17099"/>
                  <a:pt x="155241" y="16308"/>
                  <a:pt x="152473" y="17099"/>
                </a:cubicBezTo>
                <a:lnTo>
                  <a:pt x="132772" y="22667"/>
                </a:lnTo>
                <a:cubicBezTo>
                  <a:pt x="131355" y="23062"/>
                  <a:pt x="129872" y="22205"/>
                  <a:pt x="129510" y="20789"/>
                </a:cubicBezTo>
                <a:lnTo>
                  <a:pt x="124469" y="922"/>
                </a:lnTo>
                <a:cubicBezTo>
                  <a:pt x="123777" y="-1845"/>
                  <a:pt x="121603" y="-4019"/>
                  <a:pt x="118836" y="-4777"/>
                </a:cubicBezTo>
                <a:cubicBezTo>
                  <a:pt x="116068" y="-5535"/>
                  <a:pt x="113136" y="-4711"/>
                  <a:pt x="111126" y="-2669"/>
                </a:cubicBezTo>
                <a:lnTo>
                  <a:pt x="96861" y="12025"/>
                </a:lnTo>
                <a:cubicBezTo>
                  <a:pt x="95839" y="13079"/>
                  <a:pt x="94126" y="13079"/>
                  <a:pt x="93072" y="12025"/>
                </a:cubicBezTo>
                <a:lnTo>
                  <a:pt x="78806" y="-2636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" name="Text 2"/>
          <p:cNvSpPr/>
          <p:nvPr/>
        </p:nvSpPr>
        <p:spPr>
          <a:xfrm>
            <a:off x="862155" y="374850"/>
            <a:ext cx="5022992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kern="0" spc="59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Module 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62155" y="599760"/>
            <a:ext cx="5116704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6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Digital Certificate &amp; CA Signature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9536" y="1204206"/>
            <a:ext cx="5641494" cy="2333442"/>
          </a:xfrm>
          <a:custGeom>
            <a:avLst/>
            <a:gdLst/>
            <a:ahLst/>
            <a:cxnLst/>
            <a:rect l="l" t="t" r="r" b="b"/>
            <a:pathLst>
              <a:path w="5641494" h="2333442">
                <a:moveTo>
                  <a:pt x="74973" y="0"/>
                </a:moveTo>
                <a:lnTo>
                  <a:pt x="5566521" y="0"/>
                </a:lnTo>
                <a:cubicBezTo>
                  <a:pt x="5607927" y="0"/>
                  <a:pt x="5641494" y="33567"/>
                  <a:pt x="5641494" y="74973"/>
                </a:cubicBezTo>
                <a:lnTo>
                  <a:pt x="5641494" y="2258468"/>
                </a:lnTo>
                <a:cubicBezTo>
                  <a:pt x="5641494" y="2299875"/>
                  <a:pt x="5607927" y="2333442"/>
                  <a:pt x="5566521" y="2333442"/>
                </a:cubicBezTo>
                <a:lnTo>
                  <a:pt x="74973" y="2333442"/>
                </a:lnTo>
                <a:cubicBezTo>
                  <a:pt x="33567" y="2333442"/>
                  <a:pt x="0" y="2299875"/>
                  <a:pt x="0" y="2258468"/>
                </a:cubicBezTo>
                <a:lnTo>
                  <a:pt x="0" y="74973"/>
                </a:lnTo>
                <a:cubicBezTo>
                  <a:pt x="0" y="33594"/>
                  <a:pt x="33594" y="0"/>
                  <a:pt x="74973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34161" y="1358832"/>
            <a:ext cx="374850" cy="374850"/>
          </a:xfrm>
          <a:custGeom>
            <a:avLst/>
            <a:gdLst/>
            <a:ahLst/>
            <a:cxnLst/>
            <a:rect l="l" t="t" r="r" b="b"/>
            <a:pathLst>
              <a:path w="374850" h="374850">
                <a:moveTo>
                  <a:pt x="187425" y="0"/>
                </a:moveTo>
                <a:lnTo>
                  <a:pt x="187425" y="0"/>
                </a:lnTo>
                <a:cubicBezTo>
                  <a:pt x="290868" y="0"/>
                  <a:pt x="374850" y="83982"/>
                  <a:pt x="374850" y="187425"/>
                </a:cubicBezTo>
                <a:lnTo>
                  <a:pt x="374850" y="187425"/>
                </a:lnTo>
                <a:cubicBezTo>
                  <a:pt x="374850" y="290868"/>
                  <a:pt x="290868" y="374850"/>
                  <a:pt x="187425" y="374850"/>
                </a:cubicBezTo>
                <a:lnTo>
                  <a:pt x="187425" y="374850"/>
                </a:lnTo>
                <a:cubicBezTo>
                  <a:pt x="83982" y="374850"/>
                  <a:pt x="0" y="290868"/>
                  <a:pt x="0" y="187425"/>
                </a:cubicBezTo>
                <a:lnTo>
                  <a:pt x="0" y="187425"/>
                </a:lnTo>
                <a:cubicBezTo>
                  <a:pt x="0" y="83982"/>
                  <a:pt x="83982" y="0"/>
                  <a:pt x="187425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8" name="Shape 6"/>
          <p:cNvSpPr/>
          <p:nvPr/>
        </p:nvSpPr>
        <p:spPr>
          <a:xfrm>
            <a:off x="660673" y="1461915"/>
            <a:ext cx="126512" cy="168683"/>
          </a:xfrm>
          <a:custGeom>
            <a:avLst/>
            <a:gdLst/>
            <a:ahLst/>
            <a:cxnLst/>
            <a:rect l="l" t="t" r="r" b="b"/>
            <a:pathLst>
              <a:path w="126512" h="168683">
                <a:moveTo>
                  <a:pt x="42171" y="31628"/>
                </a:moveTo>
                <a:lnTo>
                  <a:pt x="42171" y="52713"/>
                </a:lnTo>
                <a:lnTo>
                  <a:pt x="84341" y="52713"/>
                </a:lnTo>
                <a:lnTo>
                  <a:pt x="84341" y="31628"/>
                </a:lnTo>
                <a:cubicBezTo>
                  <a:pt x="84341" y="19998"/>
                  <a:pt x="74886" y="10543"/>
                  <a:pt x="63256" y="10543"/>
                </a:cubicBezTo>
                <a:cubicBezTo>
                  <a:pt x="51626" y="10543"/>
                  <a:pt x="42171" y="19998"/>
                  <a:pt x="42171" y="31628"/>
                </a:cubicBezTo>
                <a:close/>
                <a:moveTo>
                  <a:pt x="21085" y="52713"/>
                </a:moveTo>
                <a:lnTo>
                  <a:pt x="21085" y="31628"/>
                </a:lnTo>
                <a:cubicBezTo>
                  <a:pt x="21085" y="8335"/>
                  <a:pt x="39963" y="-10543"/>
                  <a:pt x="63256" y="-10543"/>
                </a:cubicBezTo>
                <a:cubicBezTo>
                  <a:pt x="86549" y="-10543"/>
                  <a:pt x="105427" y="8335"/>
                  <a:pt x="105427" y="31628"/>
                </a:cubicBezTo>
                <a:lnTo>
                  <a:pt x="105427" y="52713"/>
                </a:lnTo>
                <a:cubicBezTo>
                  <a:pt x="117056" y="52713"/>
                  <a:pt x="126512" y="62169"/>
                  <a:pt x="126512" y="73799"/>
                </a:cubicBezTo>
                <a:lnTo>
                  <a:pt x="126512" y="147597"/>
                </a:lnTo>
                <a:cubicBezTo>
                  <a:pt x="126512" y="159227"/>
                  <a:pt x="117056" y="168683"/>
                  <a:pt x="105427" y="168683"/>
                </a:cubicBezTo>
                <a:lnTo>
                  <a:pt x="21085" y="168683"/>
                </a:lnTo>
                <a:cubicBezTo>
                  <a:pt x="9455" y="168683"/>
                  <a:pt x="0" y="159227"/>
                  <a:pt x="0" y="147597"/>
                </a:cubicBezTo>
                <a:lnTo>
                  <a:pt x="0" y="73799"/>
                </a:lnTo>
                <a:cubicBezTo>
                  <a:pt x="0" y="62169"/>
                  <a:pt x="9455" y="52713"/>
                  <a:pt x="21085" y="52713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9" name="Text 7"/>
          <p:cNvSpPr/>
          <p:nvPr/>
        </p:nvSpPr>
        <p:spPr>
          <a:xfrm>
            <a:off x="1021467" y="1415059"/>
            <a:ext cx="1583742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Mechanisms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2904" y="1846137"/>
            <a:ext cx="5313500" cy="712215"/>
          </a:xfrm>
          <a:custGeom>
            <a:avLst/>
            <a:gdLst/>
            <a:ahLst/>
            <a:cxnLst/>
            <a:rect l="l" t="t" r="r" b="b"/>
            <a:pathLst>
              <a:path w="5313500" h="712215">
                <a:moveTo>
                  <a:pt x="37485" y="0"/>
                </a:moveTo>
                <a:lnTo>
                  <a:pt x="5238533" y="0"/>
                </a:lnTo>
                <a:cubicBezTo>
                  <a:pt x="5279936" y="0"/>
                  <a:pt x="5313500" y="33564"/>
                  <a:pt x="5313500" y="74968"/>
                </a:cubicBezTo>
                <a:lnTo>
                  <a:pt x="5313500" y="637247"/>
                </a:lnTo>
                <a:cubicBezTo>
                  <a:pt x="5313500" y="678651"/>
                  <a:pt x="5279936" y="712215"/>
                  <a:pt x="5238533" y="712215"/>
                </a:cubicBezTo>
                <a:lnTo>
                  <a:pt x="37485" y="712215"/>
                </a:lnTo>
                <a:cubicBezTo>
                  <a:pt x="16783" y="712215"/>
                  <a:pt x="0" y="695433"/>
                  <a:pt x="0" y="674730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52904" y="1846137"/>
            <a:ext cx="37485" cy="712215"/>
          </a:xfrm>
          <a:custGeom>
            <a:avLst/>
            <a:gdLst/>
            <a:ahLst/>
            <a:cxnLst/>
            <a:rect l="l" t="t" r="r" b="b"/>
            <a:pathLst>
              <a:path w="37485" h="712215">
                <a:moveTo>
                  <a:pt x="37485" y="0"/>
                </a:moveTo>
                <a:lnTo>
                  <a:pt x="37485" y="0"/>
                </a:lnTo>
                <a:lnTo>
                  <a:pt x="37485" y="712215"/>
                </a:lnTo>
                <a:lnTo>
                  <a:pt x="37485" y="712215"/>
                </a:lnTo>
                <a:cubicBezTo>
                  <a:pt x="16783" y="712215"/>
                  <a:pt x="0" y="695433"/>
                  <a:pt x="0" y="674730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2" name="Text 10"/>
          <p:cNvSpPr/>
          <p:nvPr/>
        </p:nvSpPr>
        <p:spPr>
          <a:xfrm>
            <a:off x="684101" y="1958592"/>
            <a:ext cx="514481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 Signature Process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4101" y="2220987"/>
            <a:ext cx="514481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Sign = RSA_Encrypt(SHA-256(Cert), CA_Priv)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2904" y="2670807"/>
            <a:ext cx="5313500" cy="712215"/>
          </a:xfrm>
          <a:custGeom>
            <a:avLst/>
            <a:gdLst/>
            <a:ahLst/>
            <a:cxnLst/>
            <a:rect l="l" t="t" r="r" b="b"/>
            <a:pathLst>
              <a:path w="5313500" h="712215">
                <a:moveTo>
                  <a:pt x="37485" y="0"/>
                </a:moveTo>
                <a:lnTo>
                  <a:pt x="5238533" y="0"/>
                </a:lnTo>
                <a:cubicBezTo>
                  <a:pt x="5279936" y="0"/>
                  <a:pt x="5313500" y="33564"/>
                  <a:pt x="5313500" y="74968"/>
                </a:cubicBezTo>
                <a:lnTo>
                  <a:pt x="5313500" y="637247"/>
                </a:lnTo>
                <a:cubicBezTo>
                  <a:pt x="5313500" y="678651"/>
                  <a:pt x="5279936" y="712215"/>
                  <a:pt x="5238533" y="712215"/>
                </a:cubicBezTo>
                <a:lnTo>
                  <a:pt x="37485" y="712215"/>
                </a:lnTo>
                <a:cubicBezTo>
                  <a:pt x="16783" y="712215"/>
                  <a:pt x="0" y="695433"/>
                  <a:pt x="0" y="674730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52904" y="2670807"/>
            <a:ext cx="37485" cy="712215"/>
          </a:xfrm>
          <a:custGeom>
            <a:avLst/>
            <a:gdLst/>
            <a:ahLst/>
            <a:cxnLst/>
            <a:rect l="l" t="t" r="r" b="b"/>
            <a:pathLst>
              <a:path w="37485" h="712215">
                <a:moveTo>
                  <a:pt x="37485" y="0"/>
                </a:moveTo>
                <a:lnTo>
                  <a:pt x="37485" y="0"/>
                </a:lnTo>
                <a:lnTo>
                  <a:pt x="37485" y="712215"/>
                </a:lnTo>
                <a:lnTo>
                  <a:pt x="37485" y="712215"/>
                </a:lnTo>
                <a:cubicBezTo>
                  <a:pt x="16783" y="712215"/>
                  <a:pt x="0" y="695433"/>
                  <a:pt x="0" y="674730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6" name="Text 14"/>
          <p:cNvSpPr/>
          <p:nvPr/>
        </p:nvSpPr>
        <p:spPr>
          <a:xfrm>
            <a:off x="684101" y="2783262"/>
            <a:ext cx="514481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Client Verification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4101" y="3045657"/>
            <a:ext cx="514481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Verify(Sign, Hash(Cert), CA_Pub)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93593" y="3654789"/>
            <a:ext cx="5632123" cy="2623951"/>
          </a:xfrm>
          <a:custGeom>
            <a:avLst/>
            <a:gdLst/>
            <a:ahLst/>
            <a:cxnLst/>
            <a:rect l="l" t="t" r="r" b="b"/>
            <a:pathLst>
              <a:path w="5632123" h="2623951">
                <a:moveTo>
                  <a:pt x="0" y="0"/>
                </a:moveTo>
                <a:lnTo>
                  <a:pt x="5557157" y="0"/>
                </a:lnTo>
                <a:cubicBezTo>
                  <a:pt x="5598559" y="0"/>
                  <a:pt x="5632123" y="33564"/>
                  <a:pt x="5632123" y="74966"/>
                </a:cubicBezTo>
                <a:lnTo>
                  <a:pt x="5632123" y="2548985"/>
                </a:lnTo>
                <a:cubicBezTo>
                  <a:pt x="5632123" y="2590387"/>
                  <a:pt x="5598559" y="2623951"/>
                  <a:pt x="5557157" y="2623951"/>
                </a:cubicBezTo>
                <a:lnTo>
                  <a:pt x="0" y="2623951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393593" y="3654789"/>
            <a:ext cx="37485" cy="2623951"/>
          </a:xfrm>
          <a:custGeom>
            <a:avLst/>
            <a:gdLst/>
            <a:ahLst/>
            <a:cxnLst/>
            <a:rect l="l" t="t" r="r" b="b"/>
            <a:pathLst>
              <a:path w="37485" h="2623951">
                <a:moveTo>
                  <a:pt x="0" y="0"/>
                </a:moveTo>
                <a:lnTo>
                  <a:pt x="37485" y="0"/>
                </a:lnTo>
                <a:lnTo>
                  <a:pt x="37485" y="2623951"/>
                </a:lnTo>
                <a:lnTo>
                  <a:pt x="0" y="2623951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0" name="Shape 18"/>
          <p:cNvSpPr/>
          <p:nvPr/>
        </p:nvSpPr>
        <p:spPr>
          <a:xfrm>
            <a:off x="562275" y="3804729"/>
            <a:ext cx="374850" cy="374850"/>
          </a:xfrm>
          <a:custGeom>
            <a:avLst/>
            <a:gdLst/>
            <a:ahLst/>
            <a:cxnLst/>
            <a:rect l="l" t="t" r="r" b="b"/>
            <a:pathLst>
              <a:path w="374850" h="374850">
                <a:moveTo>
                  <a:pt x="187425" y="0"/>
                </a:moveTo>
                <a:lnTo>
                  <a:pt x="187425" y="0"/>
                </a:lnTo>
                <a:cubicBezTo>
                  <a:pt x="290868" y="0"/>
                  <a:pt x="374850" y="83982"/>
                  <a:pt x="374850" y="187425"/>
                </a:cubicBezTo>
                <a:lnTo>
                  <a:pt x="374850" y="187425"/>
                </a:lnTo>
                <a:cubicBezTo>
                  <a:pt x="374850" y="290868"/>
                  <a:pt x="290868" y="374850"/>
                  <a:pt x="187425" y="374850"/>
                </a:cubicBezTo>
                <a:lnTo>
                  <a:pt x="187425" y="374850"/>
                </a:lnTo>
                <a:cubicBezTo>
                  <a:pt x="83982" y="374850"/>
                  <a:pt x="0" y="290868"/>
                  <a:pt x="0" y="187425"/>
                </a:cubicBezTo>
                <a:lnTo>
                  <a:pt x="0" y="187425"/>
                </a:lnTo>
                <a:cubicBezTo>
                  <a:pt x="0" y="83982"/>
                  <a:pt x="83982" y="0"/>
                  <a:pt x="187425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1" name="Shape 19"/>
          <p:cNvSpPr/>
          <p:nvPr/>
        </p:nvSpPr>
        <p:spPr>
          <a:xfrm>
            <a:off x="657159" y="3907812"/>
            <a:ext cx="189768" cy="168683"/>
          </a:xfrm>
          <a:custGeom>
            <a:avLst/>
            <a:gdLst/>
            <a:ahLst/>
            <a:cxnLst/>
            <a:rect l="l" t="t" r="r" b="b"/>
            <a:pathLst>
              <a:path w="189768" h="168683">
                <a:moveTo>
                  <a:pt x="73799" y="81706"/>
                </a:moveTo>
                <a:cubicBezTo>
                  <a:pt x="95619" y="81706"/>
                  <a:pt x="113334" y="63991"/>
                  <a:pt x="113334" y="42171"/>
                </a:cubicBezTo>
                <a:cubicBezTo>
                  <a:pt x="113334" y="20351"/>
                  <a:pt x="95619" y="2636"/>
                  <a:pt x="73799" y="2636"/>
                </a:cubicBezTo>
                <a:cubicBezTo>
                  <a:pt x="51979" y="2636"/>
                  <a:pt x="34264" y="20351"/>
                  <a:pt x="34264" y="42171"/>
                </a:cubicBezTo>
                <a:cubicBezTo>
                  <a:pt x="34264" y="63991"/>
                  <a:pt x="51979" y="81706"/>
                  <a:pt x="73799" y="81706"/>
                </a:cubicBezTo>
                <a:close/>
                <a:moveTo>
                  <a:pt x="64014" y="100155"/>
                </a:moveTo>
                <a:cubicBezTo>
                  <a:pt x="31562" y="100155"/>
                  <a:pt x="5271" y="126446"/>
                  <a:pt x="5271" y="158898"/>
                </a:cubicBezTo>
                <a:cubicBezTo>
                  <a:pt x="5271" y="164301"/>
                  <a:pt x="9653" y="168683"/>
                  <a:pt x="15056" y="168683"/>
                </a:cubicBezTo>
                <a:lnTo>
                  <a:pt x="97915" y="168683"/>
                </a:lnTo>
                <a:cubicBezTo>
                  <a:pt x="85989" y="154648"/>
                  <a:pt x="79070" y="136560"/>
                  <a:pt x="79070" y="117419"/>
                </a:cubicBezTo>
                <a:lnTo>
                  <a:pt x="79070" y="107173"/>
                </a:lnTo>
                <a:cubicBezTo>
                  <a:pt x="79070" y="104768"/>
                  <a:pt x="79399" y="102396"/>
                  <a:pt x="80025" y="100155"/>
                </a:cubicBezTo>
                <a:lnTo>
                  <a:pt x="64014" y="100155"/>
                </a:lnTo>
                <a:close/>
                <a:moveTo>
                  <a:pt x="146708" y="160940"/>
                </a:moveTo>
                <a:lnTo>
                  <a:pt x="142326" y="163016"/>
                </a:lnTo>
                <a:lnTo>
                  <a:pt x="142326" y="101045"/>
                </a:lnTo>
                <a:lnTo>
                  <a:pt x="173954" y="111587"/>
                </a:lnTo>
                <a:lnTo>
                  <a:pt x="173954" y="118045"/>
                </a:lnTo>
                <a:cubicBezTo>
                  <a:pt x="173954" y="136429"/>
                  <a:pt x="163345" y="153132"/>
                  <a:pt x="146708" y="160973"/>
                </a:cubicBezTo>
                <a:close/>
                <a:moveTo>
                  <a:pt x="138998" y="85494"/>
                </a:moveTo>
                <a:lnTo>
                  <a:pt x="102099" y="97783"/>
                </a:lnTo>
                <a:cubicBezTo>
                  <a:pt x="97783" y="99233"/>
                  <a:pt x="94884" y="103252"/>
                  <a:pt x="94884" y="107799"/>
                </a:cubicBezTo>
                <a:lnTo>
                  <a:pt x="94884" y="118045"/>
                </a:lnTo>
                <a:cubicBezTo>
                  <a:pt x="94884" y="142557"/>
                  <a:pt x="109051" y="164861"/>
                  <a:pt x="131190" y="175272"/>
                </a:cubicBezTo>
                <a:lnTo>
                  <a:pt x="137285" y="178138"/>
                </a:lnTo>
                <a:cubicBezTo>
                  <a:pt x="138867" y="178863"/>
                  <a:pt x="140580" y="179258"/>
                  <a:pt x="142293" y="179258"/>
                </a:cubicBezTo>
                <a:cubicBezTo>
                  <a:pt x="144006" y="179258"/>
                  <a:pt x="145752" y="178863"/>
                  <a:pt x="147301" y="178138"/>
                </a:cubicBezTo>
                <a:lnTo>
                  <a:pt x="153396" y="175272"/>
                </a:lnTo>
                <a:cubicBezTo>
                  <a:pt x="175601" y="164828"/>
                  <a:pt x="189768" y="142524"/>
                  <a:pt x="189768" y="118012"/>
                </a:cubicBezTo>
                <a:lnTo>
                  <a:pt x="189768" y="107766"/>
                </a:lnTo>
                <a:cubicBezTo>
                  <a:pt x="189768" y="103219"/>
                  <a:pt x="186869" y="99200"/>
                  <a:pt x="182553" y="97750"/>
                </a:cubicBezTo>
                <a:lnTo>
                  <a:pt x="145653" y="85461"/>
                </a:lnTo>
                <a:cubicBezTo>
                  <a:pt x="143479" y="84737"/>
                  <a:pt x="141140" y="84737"/>
                  <a:pt x="138998" y="85461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2" name="Text 20"/>
          <p:cNvSpPr/>
          <p:nvPr/>
        </p:nvSpPr>
        <p:spPr>
          <a:xfrm>
            <a:off x="1049580" y="3860956"/>
            <a:ext cx="1892993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MITM Attack Prevention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2275" y="4292034"/>
            <a:ext cx="5313500" cy="562275"/>
          </a:xfrm>
          <a:custGeom>
            <a:avLst/>
            <a:gdLst/>
            <a:ahLst/>
            <a:cxnLst/>
            <a:rect l="l" t="t" r="r" b="b"/>
            <a:pathLst>
              <a:path w="5313500" h="562275">
                <a:moveTo>
                  <a:pt x="74968" y="0"/>
                </a:moveTo>
                <a:lnTo>
                  <a:pt x="5238532" y="0"/>
                </a:lnTo>
                <a:cubicBezTo>
                  <a:pt x="5279936" y="0"/>
                  <a:pt x="5313500" y="33564"/>
                  <a:pt x="5313500" y="74968"/>
                </a:cubicBezTo>
                <a:lnTo>
                  <a:pt x="5313500" y="487307"/>
                </a:lnTo>
                <a:cubicBezTo>
                  <a:pt x="5313500" y="528711"/>
                  <a:pt x="5279936" y="562275"/>
                  <a:pt x="5238532" y="562275"/>
                </a:cubicBezTo>
                <a:lnTo>
                  <a:pt x="74968" y="562275"/>
                </a:lnTo>
                <a:cubicBezTo>
                  <a:pt x="33564" y="562275"/>
                  <a:pt x="0" y="528711"/>
                  <a:pt x="0" y="487307"/>
                </a:cubicBezTo>
                <a:lnTo>
                  <a:pt x="0" y="74968"/>
                </a:lnTo>
                <a:cubicBezTo>
                  <a:pt x="0" y="33564"/>
                  <a:pt x="33564" y="0"/>
                  <a:pt x="74968" y="0"/>
                </a:cubicBezTo>
                <a:close/>
              </a:path>
            </a:pathLst>
          </a:custGeom>
          <a:solidFill>
            <a:srgbClr val="1A202C">
              <a:alpha val="3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60673" y="4488830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112148" y="70076"/>
                </a:moveTo>
                <a:lnTo>
                  <a:pt x="85791" y="112246"/>
                </a:lnTo>
                <a:cubicBezTo>
                  <a:pt x="84407" y="114454"/>
                  <a:pt x="82035" y="115837"/>
                  <a:pt x="79432" y="115969"/>
                </a:cubicBezTo>
                <a:cubicBezTo>
                  <a:pt x="76830" y="116101"/>
                  <a:pt x="74326" y="114915"/>
                  <a:pt x="72777" y="112806"/>
                </a:cubicBezTo>
                <a:lnTo>
                  <a:pt x="56963" y="91721"/>
                </a:lnTo>
                <a:cubicBezTo>
                  <a:pt x="54328" y="88229"/>
                  <a:pt x="55052" y="83287"/>
                  <a:pt x="58545" y="80651"/>
                </a:cubicBezTo>
                <a:cubicBezTo>
                  <a:pt x="62037" y="78016"/>
                  <a:pt x="66979" y="78740"/>
                  <a:pt x="69614" y="82233"/>
                </a:cubicBezTo>
                <a:lnTo>
                  <a:pt x="78510" y="94093"/>
                </a:lnTo>
                <a:lnTo>
                  <a:pt x="98739" y="61708"/>
                </a:lnTo>
                <a:cubicBezTo>
                  <a:pt x="101045" y="58018"/>
                  <a:pt x="105921" y="56864"/>
                  <a:pt x="109644" y="59204"/>
                </a:cubicBezTo>
                <a:cubicBezTo>
                  <a:pt x="113367" y="61543"/>
                  <a:pt x="114487" y="66386"/>
                  <a:pt x="112148" y="70109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25" name="Text 23"/>
          <p:cNvSpPr/>
          <p:nvPr/>
        </p:nvSpPr>
        <p:spPr>
          <a:xfrm>
            <a:off x="960553" y="4367004"/>
            <a:ext cx="127449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 CA Signature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60553" y="4591914"/>
            <a:ext cx="126511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Verification passes ✓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2275" y="4929279"/>
            <a:ext cx="5313500" cy="562275"/>
          </a:xfrm>
          <a:custGeom>
            <a:avLst/>
            <a:gdLst/>
            <a:ahLst/>
            <a:cxnLst/>
            <a:rect l="l" t="t" r="r" b="b"/>
            <a:pathLst>
              <a:path w="5313500" h="562275">
                <a:moveTo>
                  <a:pt x="74968" y="0"/>
                </a:moveTo>
                <a:lnTo>
                  <a:pt x="5238532" y="0"/>
                </a:lnTo>
                <a:cubicBezTo>
                  <a:pt x="5279936" y="0"/>
                  <a:pt x="5313500" y="33564"/>
                  <a:pt x="5313500" y="74968"/>
                </a:cubicBezTo>
                <a:lnTo>
                  <a:pt x="5313500" y="487307"/>
                </a:lnTo>
                <a:cubicBezTo>
                  <a:pt x="5313500" y="528711"/>
                  <a:pt x="5279936" y="562275"/>
                  <a:pt x="5238532" y="562275"/>
                </a:cubicBezTo>
                <a:lnTo>
                  <a:pt x="74968" y="562275"/>
                </a:lnTo>
                <a:cubicBezTo>
                  <a:pt x="33564" y="562275"/>
                  <a:pt x="0" y="528711"/>
                  <a:pt x="0" y="487307"/>
                </a:cubicBezTo>
                <a:lnTo>
                  <a:pt x="0" y="74968"/>
                </a:lnTo>
                <a:cubicBezTo>
                  <a:pt x="0" y="33564"/>
                  <a:pt x="33564" y="0"/>
                  <a:pt x="74968" y="0"/>
                </a:cubicBezTo>
                <a:close/>
              </a:path>
            </a:pathLst>
          </a:custGeom>
          <a:solidFill>
            <a:srgbClr val="1A202C">
              <a:alpha val="3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60673" y="5126075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55020" y="55020"/>
                </a:moveTo>
                <a:cubicBezTo>
                  <a:pt x="58116" y="51923"/>
                  <a:pt x="63124" y="51923"/>
                  <a:pt x="66188" y="55020"/>
                </a:cubicBezTo>
                <a:lnTo>
                  <a:pt x="84308" y="73140"/>
                </a:lnTo>
                <a:lnTo>
                  <a:pt x="102429" y="55020"/>
                </a:lnTo>
                <a:cubicBezTo>
                  <a:pt x="105525" y="51923"/>
                  <a:pt x="110533" y="51923"/>
                  <a:pt x="113597" y="55020"/>
                </a:cubicBezTo>
                <a:cubicBezTo>
                  <a:pt x="116661" y="58116"/>
                  <a:pt x="116694" y="63124"/>
                  <a:pt x="113597" y="66188"/>
                </a:cubicBezTo>
                <a:lnTo>
                  <a:pt x="95477" y="84308"/>
                </a:lnTo>
                <a:lnTo>
                  <a:pt x="113597" y="102429"/>
                </a:lnTo>
                <a:cubicBezTo>
                  <a:pt x="116694" y="105525"/>
                  <a:pt x="116694" y="110533"/>
                  <a:pt x="113597" y="113597"/>
                </a:cubicBezTo>
                <a:cubicBezTo>
                  <a:pt x="110500" y="116661"/>
                  <a:pt x="105492" y="116694"/>
                  <a:pt x="102429" y="113597"/>
                </a:cubicBezTo>
                <a:lnTo>
                  <a:pt x="84308" y="95477"/>
                </a:lnTo>
                <a:lnTo>
                  <a:pt x="66188" y="113597"/>
                </a:lnTo>
                <a:cubicBezTo>
                  <a:pt x="63091" y="116694"/>
                  <a:pt x="58083" y="116694"/>
                  <a:pt x="55020" y="113597"/>
                </a:cubicBezTo>
                <a:cubicBezTo>
                  <a:pt x="51956" y="110500"/>
                  <a:pt x="51923" y="105492"/>
                  <a:pt x="55020" y="102429"/>
                </a:cubicBezTo>
                <a:lnTo>
                  <a:pt x="73140" y="84308"/>
                </a:lnTo>
                <a:lnTo>
                  <a:pt x="55020" y="66188"/>
                </a:lnTo>
                <a:cubicBezTo>
                  <a:pt x="51923" y="63091"/>
                  <a:pt x="51923" y="58083"/>
                  <a:pt x="55020" y="55020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29" name="Text 27"/>
          <p:cNvSpPr/>
          <p:nvPr/>
        </p:nvSpPr>
        <p:spPr>
          <a:xfrm>
            <a:off x="960553" y="5004249"/>
            <a:ext cx="1752424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Attacker Forged Signature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60553" y="5229159"/>
            <a:ext cx="174305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Verification fails ✗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62275" y="5566524"/>
            <a:ext cx="5313500" cy="562275"/>
          </a:xfrm>
          <a:custGeom>
            <a:avLst/>
            <a:gdLst/>
            <a:ahLst/>
            <a:cxnLst/>
            <a:rect l="l" t="t" r="r" b="b"/>
            <a:pathLst>
              <a:path w="5313500" h="562275">
                <a:moveTo>
                  <a:pt x="74968" y="0"/>
                </a:moveTo>
                <a:lnTo>
                  <a:pt x="5238532" y="0"/>
                </a:lnTo>
                <a:cubicBezTo>
                  <a:pt x="5279936" y="0"/>
                  <a:pt x="5313500" y="33564"/>
                  <a:pt x="5313500" y="74968"/>
                </a:cubicBezTo>
                <a:lnTo>
                  <a:pt x="5313500" y="487307"/>
                </a:lnTo>
                <a:cubicBezTo>
                  <a:pt x="5313500" y="528711"/>
                  <a:pt x="5279936" y="562275"/>
                  <a:pt x="5238532" y="562275"/>
                </a:cubicBezTo>
                <a:lnTo>
                  <a:pt x="74968" y="562275"/>
                </a:lnTo>
                <a:cubicBezTo>
                  <a:pt x="33564" y="562275"/>
                  <a:pt x="0" y="528711"/>
                  <a:pt x="0" y="487307"/>
                </a:cubicBezTo>
                <a:lnTo>
                  <a:pt x="0" y="74968"/>
                </a:lnTo>
                <a:cubicBezTo>
                  <a:pt x="0" y="33564"/>
                  <a:pt x="33564" y="0"/>
                  <a:pt x="74968" y="0"/>
                </a:cubicBezTo>
                <a:close/>
              </a:path>
            </a:pathLst>
          </a:custGeom>
          <a:solidFill>
            <a:srgbClr val="1A202C">
              <a:alpha val="3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60673" y="5763321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84341" y="168683"/>
                </a:moveTo>
                <a:cubicBezTo>
                  <a:pt x="130890" y="168683"/>
                  <a:pt x="168683" y="130890"/>
                  <a:pt x="168683" y="84341"/>
                </a:cubicBezTo>
                <a:cubicBezTo>
                  <a:pt x="168683" y="37792"/>
                  <a:pt x="130890" y="0"/>
                  <a:pt x="84341" y="0"/>
                </a:cubicBezTo>
                <a:cubicBezTo>
                  <a:pt x="37792" y="0"/>
                  <a:pt x="0" y="37792"/>
                  <a:pt x="0" y="84341"/>
                </a:cubicBezTo>
                <a:cubicBezTo>
                  <a:pt x="0" y="130890"/>
                  <a:pt x="37792" y="168683"/>
                  <a:pt x="84341" y="168683"/>
                </a:cubicBezTo>
                <a:close/>
                <a:moveTo>
                  <a:pt x="55020" y="55020"/>
                </a:moveTo>
                <a:cubicBezTo>
                  <a:pt x="58116" y="51923"/>
                  <a:pt x="63124" y="51923"/>
                  <a:pt x="66188" y="55020"/>
                </a:cubicBezTo>
                <a:lnTo>
                  <a:pt x="84308" y="73140"/>
                </a:lnTo>
                <a:lnTo>
                  <a:pt x="102429" y="55020"/>
                </a:lnTo>
                <a:cubicBezTo>
                  <a:pt x="105525" y="51923"/>
                  <a:pt x="110533" y="51923"/>
                  <a:pt x="113597" y="55020"/>
                </a:cubicBezTo>
                <a:cubicBezTo>
                  <a:pt x="116661" y="58116"/>
                  <a:pt x="116694" y="63124"/>
                  <a:pt x="113597" y="66188"/>
                </a:cubicBezTo>
                <a:lnTo>
                  <a:pt x="95477" y="84308"/>
                </a:lnTo>
                <a:lnTo>
                  <a:pt x="113597" y="102429"/>
                </a:lnTo>
                <a:cubicBezTo>
                  <a:pt x="116694" y="105525"/>
                  <a:pt x="116694" y="110533"/>
                  <a:pt x="113597" y="113597"/>
                </a:cubicBezTo>
                <a:cubicBezTo>
                  <a:pt x="110500" y="116661"/>
                  <a:pt x="105492" y="116694"/>
                  <a:pt x="102429" y="113597"/>
                </a:cubicBezTo>
                <a:lnTo>
                  <a:pt x="84308" y="95477"/>
                </a:lnTo>
                <a:lnTo>
                  <a:pt x="66188" y="113597"/>
                </a:lnTo>
                <a:cubicBezTo>
                  <a:pt x="63091" y="116694"/>
                  <a:pt x="58083" y="116694"/>
                  <a:pt x="55020" y="113597"/>
                </a:cubicBezTo>
                <a:cubicBezTo>
                  <a:pt x="51956" y="110500"/>
                  <a:pt x="51923" y="105492"/>
                  <a:pt x="55020" y="102429"/>
                </a:cubicBezTo>
                <a:lnTo>
                  <a:pt x="73140" y="84308"/>
                </a:lnTo>
                <a:lnTo>
                  <a:pt x="55020" y="66188"/>
                </a:lnTo>
                <a:cubicBezTo>
                  <a:pt x="51923" y="63091"/>
                  <a:pt x="51923" y="58083"/>
                  <a:pt x="55020" y="55020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33" name="Text 31"/>
          <p:cNvSpPr/>
          <p:nvPr/>
        </p:nvSpPr>
        <p:spPr>
          <a:xfrm>
            <a:off x="960553" y="5641494"/>
            <a:ext cx="1621227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Tampered Certificate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60553" y="5866404"/>
            <a:ext cx="161185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Hash mismatch detected ✗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77193" y="1204206"/>
            <a:ext cx="5641494" cy="5650865"/>
          </a:xfrm>
          <a:custGeom>
            <a:avLst/>
            <a:gdLst/>
            <a:ahLst/>
            <a:cxnLst/>
            <a:rect l="l" t="t" r="r" b="b"/>
            <a:pathLst>
              <a:path w="5641494" h="5650865">
                <a:moveTo>
                  <a:pt x="74975" y="0"/>
                </a:moveTo>
                <a:lnTo>
                  <a:pt x="5566519" y="0"/>
                </a:lnTo>
                <a:cubicBezTo>
                  <a:pt x="5607899" y="0"/>
                  <a:pt x="5641494" y="33595"/>
                  <a:pt x="5641494" y="74975"/>
                </a:cubicBezTo>
                <a:lnTo>
                  <a:pt x="5641494" y="5575890"/>
                </a:lnTo>
                <a:cubicBezTo>
                  <a:pt x="5641494" y="5617270"/>
                  <a:pt x="5607899" y="5650865"/>
                  <a:pt x="5566519" y="5650865"/>
                </a:cubicBezTo>
                <a:lnTo>
                  <a:pt x="74975" y="5650865"/>
                </a:lnTo>
                <a:cubicBezTo>
                  <a:pt x="33595" y="5650865"/>
                  <a:pt x="0" y="5617270"/>
                  <a:pt x="0" y="5575890"/>
                </a:cubicBezTo>
                <a:lnTo>
                  <a:pt x="0" y="74975"/>
                </a:lnTo>
                <a:cubicBezTo>
                  <a:pt x="0" y="33595"/>
                  <a:pt x="33595" y="0"/>
                  <a:pt x="74975" y="0"/>
                </a:cubicBezTo>
                <a:close/>
              </a:path>
            </a:pathLst>
          </a:custGeom>
          <a:solidFill>
            <a:srgbClr val="3B5998">
              <a:alpha val="1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31819" y="1358832"/>
            <a:ext cx="374850" cy="374850"/>
          </a:xfrm>
          <a:custGeom>
            <a:avLst/>
            <a:gdLst/>
            <a:ahLst/>
            <a:cxnLst/>
            <a:rect l="l" t="t" r="r" b="b"/>
            <a:pathLst>
              <a:path w="374850" h="374850">
                <a:moveTo>
                  <a:pt x="187425" y="0"/>
                </a:moveTo>
                <a:lnTo>
                  <a:pt x="187425" y="0"/>
                </a:lnTo>
                <a:cubicBezTo>
                  <a:pt x="290868" y="0"/>
                  <a:pt x="374850" y="83982"/>
                  <a:pt x="374850" y="187425"/>
                </a:cubicBezTo>
                <a:lnTo>
                  <a:pt x="374850" y="187425"/>
                </a:lnTo>
                <a:cubicBezTo>
                  <a:pt x="374850" y="290868"/>
                  <a:pt x="290868" y="374850"/>
                  <a:pt x="187425" y="374850"/>
                </a:cubicBezTo>
                <a:lnTo>
                  <a:pt x="187425" y="374850"/>
                </a:lnTo>
                <a:cubicBezTo>
                  <a:pt x="83982" y="374850"/>
                  <a:pt x="0" y="290868"/>
                  <a:pt x="0" y="187425"/>
                </a:cubicBezTo>
                <a:lnTo>
                  <a:pt x="0" y="187425"/>
                </a:lnTo>
                <a:cubicBezTo>
                  <a:pt x="0" y="83982"/>
                  <a:pt x="83982" y="0"/>
                  <a:pt x="187425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7" name="Shape 35"/>
          <p:cNvSpPr/>
          <p:nvPr/>
        </p:nvSpPr>
        <p:spPr>
          <a:xfrm>
            <a:off x="6437245" y="1461915"/>
            <a:ext cx="168683" cy="168683"/>
          </a:xfrm>
          <a:custGeom>
            <a:avLst/>
            <a:gdLst/>
            <a:ahLst/>
            <a:cxnLst/>
            <a:rect l="l" t="t" r="r" b="b"/>
            <a:pathLst>
              <a:path w="168683" h="168683">
                <a:moveTo>
                  <a:pt x="0" y="84341"/>
                </a:moveTo>
                <a:cubicBezTo>
                  <a:pt x="0" y="37792"/>
                  <a:pt x="37792" y="0"/>
                  <a:pt x="84341" y="0"/>
                </a:cubicBezTo>
                <a:cubicBezTo>
                  <a:pt x="130890" y="0"/>
                  <a:pt x="168683" y="37792"/>
                  <a:pt x="168683" y="84341"/>
                </a:cubicBezTo>
                <a:cubicBezTo>
                  <a:pt x="168683" y="130890"/>
                  <a:pt x="130890" y="168683"/>
                  <a:pt x="84341" y="168683"/>
                </a:cubicBezTo>
                <a:cubicBezTo>
                  <a:pt x="37792" y="168683"/>
                  <a:pt x="0" y="130890"/>
                  <a:pt x="0" y="84341"/>
                </a:cubicBezTo>
                <a:close/>
                <a:moveTo>
                  <a:pt x="62037" y="48463"/>
                </a:moveTo>
                <a:cubicBezTo>
                  <a:pt x="59533" y="49847"/>
                  <a:pt x="57985" y="52516"/>
                  <a:pt x="57985" y="55349"/>
                </a:cubicBezTo>
                <a:lnTo>
                  <a:pt x="57985" y="113334"/>
                </a:lnTo>
                <a:cubicBezTo>
                  <a:pt x="57985" y="116200"/>
                  <a:pt x="59533" y="118836"/>
                  <a:pt x="62037" y="120219"/>
                </a:cubicBezTo>
                <a:cubicBezTo>
                  <a:pt x="64541" y="121603"/>
                  <a:pt x="67572" y="121570"/>
                  <a:pt x="70043" y="120055"/>
                </a:cubicBezTo>
                <a:lnTo>
                  <a:pt x="117485" y="91062"/>
                </a:lnTo>
                <a:cubicBezTo>
                  <a:pt x="119824" y="89613"/>
                  <a:pt x="121274" y="87076"/>
                  <a:pt x="121274" y="84308"/>
                </a:cubicBezTo>
                <a:cubicBezTo>
                  <a:pt x="121274" y="81541"/>
                  <a:pt x="119824" y="79004"/>
                  <a:pt x="117485" y="77554"/>
                </a:cubicBezTo>
                <a:lnTo>
                  <a:pt x="70043" y="48562"/>
                </a:lnTo>
                <a:cubicBezTo>
                  <a:pt x="67605" y="47080"/>
                  <a:pt x="64541" y="47014"/>
                  <a:pt x="62037" y="48397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8" name="Text 36"/>
          <p:cNvSpPr/>
          <p:nvPr/>
        </p:nvSpPr>
        <p:spPr>
          <a:xfrm>
            <a:off x="6819124" y="1415059"/>
            <a:ext cx="1480658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Verification Flow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36504" y="1850822"/>
            <a:ext cx="5322872" cy="1058952"/>
          </a:xfrm>
          <a:custGeom>
            <a:avLst/>
            <a:gdLst/>
            <a:ahLst/>
            <a:cxnLst/>
            <a:rect l="l" t="t" r="r" b="b"/>
            <a:pathLst>
              <a:path w="5322872" h="1058952">
                <a:moveTo>
                  <a:pt x="74974" y="0"/>
                </a:moveTo>
                <a:lnTo>
                  <a:pt x="5247898" y="0"/>
                </a:lnTo>
                <a:cubicBezTo>
                  <a:pt x="5289305" y="0"/>
                  <a:pt x="5322872" y="33567"/>
                  <a:pt x="5322872" y="74974"/>
                </a:cubicBezTo>
                <a:lnTo>
                  <a:pt x="5322872" y="983978"/>
                </a:lnTo>
                <a:cubicBezTo>
                  <a:pt x="5322872" y="1025385"/>
                  <a:pt x="5289305" y="1058952"/>
                  <a:pt x="5247898" y="1058952"/>
                </a:cubicBezTo>
                <a:lnTo>
                  <a:pt x="74974" y="1058952"/>
                </a:lnTo>
                <a:cubicBezTo>
                  <a:pt x="33567" y="1058952"/>
                  <a:pt x="0" y="1025385"/>
                  <a:pt x="0" y="983978"/>
                </a:cubicBezTo>
                <a:lnTo>
                  <a:pt x="0" y="74974"/>
                </a:lnTo>
                <a:cubicBezTo>
                  <a:pt x="0" y="33595"/>
                  <a:pt x="33595" y="0"/>
                  <a:pt x="7497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453645" y="1967963"/>
            <a:ext cx="299880" cy="299880"/>
          </a:xfrm>
          <a:custGeom>
            <a:avLst/>
            <a:gdLst/>
            <a:ahLst/>
            <a:cxnLst/>
            <a:rect l="l" t="t" r="r" b="b"/>
            <a:pathLst>
              <a:path w="299880" h="299880">
                <a:moveTo>
                  <a:pt x="149940" y="0"/>
                </a:moveTo>
                <a:lnTo>
                  <a:pt x="149940" y="0"/>
                </a:lnTo>
                <a:cubicBezTo>
                  <a:pt x="232750" y="0"/>
                  <a:pt x="299880" y="67130"/>
                  <a:pt x="299880" y="149940"/>
                </a:cubicBezTo>
                <a:lnTo>
                  <a:pt x="299880" y="149940"/>
                </a:lnTo>
                <a:cubicBezTo>
                  <a:pt x="299880" y="232750"/>
                  <a:pt x="232750" y="299880"/>
                  <a:pt x="149940" y="299880"/>
                </a:cubicBezTo>
                <a:lnTo>
                  <a:pt x="149940" y="299880"/>
                </a:lnTo>
                <a:cubicBezTo>
                  <a:pt x="67130" y="299880"/>
                  <a:pt x="0" y="232750"/>
                  <a:pt x="0" y="149940"/>
                </a:cubicBezTo>
                <a:lnTo>
                  <a:pt x="0" y="149940"/>
                </a:lnTo>
                <a:cubicBezTo>
                  <a:pt x="0" y="67130"/>
                  <a:pt x="67130" y="0"/>
                  <a:pt x="14994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1" name="Text 39"/>
          <p:cNvSpPr/>
          <p:nvPr/>
        </p:nvSpPr>
        <p:spPr>
          <a:xfrm>
            <a:off x="6420846" y="1967963"/>
            <a:ext cx="365479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65980" y="2005448"/>
            <a:ext cx="155562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 Generates Key Pair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65980" y="2342813"/>
            <a:ext cx="4751225" cy="449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RSA 2048-bit key pair: CA private key (secret) for signing, CA public key (public) for verification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36504" y="2994115"/>
            <a:ext cx="5322872" cy="1358832"/>
          </a:xfrm>
          <a:custGeom>
            <a:avLst/>
            <a:gdLst/>
            <a:ahLst/>
            <a:cxnLst/>
            <a:rect l="l" t="t" r="r" b="b"/>
            <a:pathLst>
              <a:path w="5322872" h="1358832">
                <a:moveTo>
                  <a:pt x="74967" y="0"/>
                </a:moveTo>
                <a:lnTo>
                  <a:pt x="5247905" y="0"/>
                </a:lnTo>
                <a:cubicBezTo>
                  <a:pt x="5289308" y="0"/>
                  <a:pt x="5322872" y="33564"/>
                  <a:pt x="5322872" y="74967"/>
                </a:cubicBezTo>
                <a:lnTo>
                  <a:pt x="5322872" y="1283865"/>
                </a:lnTo>
                <a:cubicBezTo>
                  <a:pt x="5322872" y="1325268"/>
                  <a:pt x="5289308" y="1358832"/>
                  <a:pt x="5247905" y="1358832"/>
                </a:cubicBezTo>
                <a:lnTo>
                  <a:pt x="74967" y="1358832"/>
                </a:lnTo>
                <a:cubicBezTo>
                  <a:pt x="33564" y="1358832"/>
                  <a:pt x="0" y="1325268"/>
                  <a:pt x="0" y="1283865"/>
                </a:cubicBezTo>
                <a:lnTo>
                  <a:pt x="0" y="74967"/>
                </a:lnTo>
                <a:cubicBezTo>
                  <a:pt x="0" y="33591"/>
                  <a:pt x="33591" y="0"/>
                  <a:pt x="7496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6453645" y="3111256"/>
            <a:ext cx="299880" cy="299880"/>
          </a:xfrm>
          <a:custGeom>
            <a:avLst/>
            <a:gdLst/>
            <a:ahLst/>
            <a:cxnLst/>
            <a:rect l="l" t="t" r="r" b="b"/>
            <a:pathLst>
              <a:path w="299880" h="299880">
                <a:moveTo>
                  <a:pt x="149940" y="0"/>
                </a:moveTo>
                <a:lnTo>
                  <a:pt x="149940" y="0"/>
                </a:lnTo>
                <a:cubicBezTo>
                  <a:pt x="232750" y="0"/>
                  <a:pt x="299880" y="67130"/>
                  <a:pt x="299880" y="149940"/>
                </a:cubicBezTo>
                <a:lnTo>
                  <a:pt x="299880" y="149940"/>
                </a:lnTo>
                <a:cubicBezTo>
                  <a:pt x="299880" y="232750"/>
                  <a:pt x="232750" y="299880"/>
                  <a:pt x="149940" y="299880"/>
                </a:cubicBezTo>
                <a:lnTo>
                  <a:pt x="149940" y="299880"/>
                </a:lnTo>
                <a:cubicBezTo>
                  <a:pt x="67130" y="299880"/>
                  <a:pt x="0" y="232750"/>
                  <a:pt x="0" y="149940"/>
                </a:cubicBezTo>
                <a:lnTo>
                  <a:pt x="0" y="149940"/>
                </a:lnTo>
                <a:cubicBezTo>
                  <a:pt x="0" y="67130"/>
                  <a:pt x="67130" y="0"/>
                  <a:pt x="14994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6" name="Text 44"/>
          <p:cNvSpPr/>
          <p:nvPr/>
        </p:nvSpPr>
        <p:spPr>
          <a:xfrm>
            <a:off x="6420846" y="3111256"/>
            <a:ext cx="365479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65980" y="3148741"/>
            <a:ext cx="140568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 Signs Certificate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865980" y="3486106"/>
            <a:ext cx="475122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Compute certificate hash (SHA-256)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865980" y="3748501"/>
            <a:ext cx="475122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Sign hash with CA private key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65980" y="4010896"/>
            <a:ext cx="475122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Output: Digital signature (Base64)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36504" y="4437288"/>
            <a:ext cx="5322872" cy="1452544"/>
          </a:xfrm>
          <a:custGeom>
            <a:avLst/>
            <a:gdLst/>
            <a:ahLst/>
            <a:cxnLst/>
            <a:rect l="l" t="t" r="r" b="b"/>
            <a:pathLst>
              <a:path w="5322872" h="1452544">
                <a:moveTo>
                  <a:pt x="74966" y="0"/>
                </a:moveTo>
                <a:lnTo>
                  <a:pt x="5247906" y="0"/>
                </a:lnTo>
                <a:cubicBezTo>
                  <a:pt x="5289308" y="0"/>
                  <a:pt x="5322872" y="33563"/>
                  <a:pt x="5322872" y="74966"/>
                </a:cubicBezTo>
                <a:lnTo>
                  <a:pt x="5322872" y="1377578"/>
                </a:lnTo>
                <a:cubicBezTo>
                  <a:pt x="5322872" y="1418981"/>
                  <a:pt x="5289308" y="1452544"/>
                  <a:pt x="5247906" y="1452544"/>
                </a:cubicBezTo>
                <a:lnTo>
                  <a:pt x="74966" y="1452544"/>
                </a:lnTo>
                <a:cubicBezTo>
                  <a:pt x="33563" y="1452544"/>
                  <a:pt x="0" y="1418981"/>
                  <a:pt x="0" y="1377578"/>
                </a:cubicBezTo>
                <a:lnTo>
                  <a:pt x="0" y="74966"/>
                </a:lnTo>
                <a:cubicBezTo>
                  <a:pt x="0" y="33591"/>
                  <a:pt x="33591" y="0"/>
                  <a:pt x="7496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6453645" y="4554429"/>
            <a:ext cx="299880" cy="299880"/>
          </a:xfrm>
          <a:custGeom>
            <a:avLst/>
            <a:gdLst/>
            <a:ahLst/>
            <a:cxnLst/>
            <a:rect l="l" t="t" r="r" b="b"/>
            <a:pathLst>
              <a:path w="299880" h="299880">
                <a:moveTo>
                  <a:pt x="149940" y="0"/>
                </a:moveTo>
                <a:lnTo>
                  <a:pt x="149940" y="0"/>
                </a:lnTo>
                <a:cubicBezTo>
                  <a:pt x="232750" y="0"/>
                  <a:pt x="299880" y="67130"/>
                  <a:pt x="299880" y="149940"/>
                </a:cubicBezTo>
                <a:lnTo>
                  <a:pt x="299880" y="149940"/>
                </a:lnTo>
                <a:cubicBezTo>
                  <a:pt x="299880" y="232750"/>
                  <a:pt x="232750" y="299880"/>
                  <a:pt x="149940" y="299880"/>
                </a:cubicBezTo>
                <a:lnTo>
                  <a:pt x="149940" y="299880"/>
                </a:lnTo>
                <a:cubicBezTo>
                  <a:pt x="67130" y="299880"/>
                  <a:pt x="0" y="232750"/>
                  <a:pt x="0" y="149940"/>
                </a:cubicBezTo>
                <a:lnTo>
                  <a:pt x="0" y="149940"/>
                </a:lnTo>
                <a:cubicBezTo>
                  <a:pt x="0" y="67130"/>
                  <a:pt x="67130" y="0"/>
                  <a:pt x="14994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3" name="Text 51"/>
          <p:cNvSpPr/>
          <p:nvPr/>
        </p:nvSpPr>
        <p:spPr>
          <a:xfrm>
            <a:off x="6420846" y="4554429"/>
            <a:ext cx="365479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865980" y="4591914"/>
            <a:ext cx="1668083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Client Verifies Signature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865980" y="4929279"/>
            <a:ext cx="475122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Recompute certificate hash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865980" y="5191674"/>
            <a:ext cx="475122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Verify using CA public key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870666" y="5458755"/>
            <a:ext cx="4666884" cy="309251"/>
          </a:xfrm>
          <a:custGeom>
            <a:avLst/>
            <a:gdLst/>
            <a:ahLst/>
            <a:cxnLst/>
            <a:rect l="l" t="t" r="r" b="b"/>
            <a:pathLst>
              <a:path w="4666884" h="309251">
                <a:moveTo>
                  <a:pt x="37484" y="0"/>
                </a:moveTo>
                <a:lnTo>
                  <a:pt x="4629400" y="0"/>
                </a:lnTo>
                <a:cubicBezTo>
                  <a:pt x="4650102" y="0"/>
                  <a:pt x="4666884" y="16782"/>
                  <a:pt x="4666884" y="37484"/>
                </a:cubicBezTo>
                <a:lnTo>
                  <a:pt x="4666884" y="271767"/>
                </a:lnTo>
                <a:cubicBezTo>
                  <a:pt x="4666884" y="292469"/>
                  <a:pt x="4650102" y="309251"/>
                  <a:pt x="4629400" y="309251"/>
                </a:cubicBezTo>
                <a:lnTo>
                  <a:pt x="37484" y="309251"/>
                </a:lnTo>
                <a:cubicBezTo>
                  <a:pt x="16796" y="309251"/>
                  <a:pt x="0" y="292455"/>
                  <a:pt x="0" y="271767"/>
                </a:cubicBezTo>
                <a:lnTo>
                  <a:pt x="0" y="37484"/>
                </a:lnTo>
                <a:cubicBezTo>
                  <a:pt x="0" y="16796"/>
                  <a:pt x="16796" y="0"/>
                  <a:pt x="37484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12700">
            <a:solidFill>
              <a:srgbClr val="00C950">
                <a:alpha val="40000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6950321" y="5500925"/>
            <a:ext cx="4582543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Server identity verified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36504" y="6011659"/>
            <a:ext cx="5322872" cy="684101"/>
          </a:xfrm>
          <a:custGeom>
            <a:avLst/>
            <a:gdLst/>
            <a:ahLst/>
            <a:cxnLst/>
            <a:rect l="l" t="t" r="r" b="b"/>
            <a:pathLst>
              <a:path w="5322872" h="684101">
                <a:moveTo>
                  <a:pt x="74971" y="0"/>
                </a:moveTo>
                <a:lnTo>
                  <a:pt x="5247901" y="0"/>
                </a:lnTo>
                <a:cubicBezTo>
                  <a:pt x="5289306" y="0"/>
                  <a:pt x="5322872" y="33566"/>
                  <a:pt x="5322872" y="74971"/>
                </a:cubicBezTo>
                <a:lnTo>
                  <a:pt x="5322872" y="609131"/>
                </a:lnTo>
                <a:cubicBezTo>
                  <a:pt x="5322872" y="650536"/>
                  <a:pt x="5289306" y="684101"/>
                  <a:pt x="5247901" y="684101"/>
                </a:cubicBezTo>
                <a:lnTo>
                  <a:pt x="74971" y="684101"/>
                </a:lnTo>
                <a:cubicBezTo>
                  <a:pt x="33566" y="684101"/>
                  <a:pt x="0" y="650536"/>
                  <a:pt x="0" y="609131"/>
                </a:cubicBezTo>
                <a:lnTo>
                  <a:pt x="0" y="74971"/>
                </a:lnTo>
                <a:cubicBezTo>
                  <a:pt x="0" y="33566"/>
                  <a:pt x="33566" y="0"/>
                  <a:pt x="74971" y="0"/>
                </a:cubicBezTo>
                <a:close/>
              </a:path>
            </a:pathLst>
          </a:custGeom>
          <a:solidFill>
            <a:srgbClr val="D4AF37">
              <a:alpha val="10196"/>
            </a:srgbClr>
          </a:solidFill>
          <a:ln w="12700">
            <a:solidFill>
              <a:srgbClr val="D4AF37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474730" y="6269368"/>
            <a:ext cx="126512" cy="168683"/>
          </a:xfrm>
          <a:custGeom>
            <a:avLst/>
            <a:gdLst/>
            <a:ahLst/>
            <a:cxnLst/>
            <a:rect l="l" t="t" r="r" b="b"/>
            <a:pathLst>
              <a:path w="126512" h="168683">
                <a:moveTo>
                  <a:pt x="96498" y="126512"/>
                </a:moveTo>
                <a:cubicBezTo>
                  <a:pt x="98903" y="119165"/>
                  <a:pt x="103713" y="112510"/>
                  <a:pt x="109149" y="106777"/>
                </a:cubicBezTo>
                <a:cubicBezTo>
                  <a:pt x="119923" y="95444"/>
                  <a:pt x="126512" y="80124"/>
                  <a:pt x="126512" y="63256"/>
                </a:cubicBezTo>
                <a:cubicBezTo>
                  <a:pt x="126512" y="28333"/>
                  <a:pt x="98179" y="0"/>
                  <a:pt x="63256" y="0"/>
                </a:cubicBezTo>
                <a:cubicBezTo>
                  <a:pt x="28333" y="0"/>
                  <a:pt x="0" y="28333"/>
                  <a:pt x="0" y="63256"/>
                </a:cubicBezTo>
                <a:cubicBezTo>
                  <a:pt x="0" y="80124"/>
                  <a:pt x="6589" y="95444"/>
                  <a:pt x="17362" y="106777"/>
                </a:cubicBezTo>
                <a:cubicBezTo>
                  <a:pt x="22799" y="112510"/>
                  <a:pt x="27642" y="119165"/>
                  <a:pt x="30014" y="126512"/>
                </a:cubicBezTo>
                <a:lnTo>
                  <a:pt x="96465" y="126512"/>
                </a:lnTo>
                <a:close/>
                <a:moveTo>
                  <a:pt x="94884" y="142326"/>
                </a:moveTo>
                <a:lnTo>
                  <a:pt x="31628" y="142326"/>
                </a:lnTo>
                <a:lnTo>
                  <a:pt x="31628" y="147597"/>
                </a:lnTo>
                <a:cubicBezTo>
                  <a:pt x="31628" y="162159"/>
                  <a:pt x="43423" y="173954"/>
                  <a:pt x="57985" y="173954"/>
                </a:cubicBezTo>
                <a:lnTo>
                  <a:pt x="68527" y="173954"/>
                </a:lnTo>
                <a:cubicBezTo>
                  <a:pt x="83089" y="173954"/>
                  <a:pt x="94884" y="162159"/>
                  <a:pt x="94884" y="147597"/>
                </a:cubicBezTo>
                <a:lnTo>
                  <a:pt x="94884" y="142326"/>
                </a:lnTo>
                <a:close/>
                <a:moveTo>
                  <a:pt x="60620" y="36899"/>
                </a:moveTo>
                <a:cubicBezTo>
                  <a:pt x="47508" y="36899"/>
                  <a:pt x="36899" y="47508"/>
                  <a:pt x="36899" y="60620"/>
                </a:cubicBezTo>
                <a:cubicBezTo>
                  <a:pt x="36899" y="65002"/>
                  <a:pt x="33374" y="68527"/>
                  <a:pt x="28992" y="68527"/>
                </a:cubicBezTo>
                <a:cubicBezTo>
                  <a:pt x="24611" y="68527"/>
                  <a:pt x="21085" y="65002"/>
                  <a:pt x="21085" y="60620"/>
                </a:cubicBezTo>
                <a:cubicBezTo>
                  <a:pt x="21085" y="38777"/>
                  <a:pt x="38777" y="21085"/>
                  <a:pt x="60620" y="21085"/>
                </a:cubicBezTo>
                <a:cubicBezTo>
                  <a:pt x="65002" y="21085"/>
                  <a:pt x="68527" y="24611"/>
                  <a:pt x="68527" y="28992"/>
                </a:cubicBezTo>
                <a:cubicBezTo>
                  <a:pt x="68527" y="33374"/>
                  <a:pt x="65002" y="36899"/>
                  <a:pt x="60620" y="3689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61" name="Text 59"/>
          <p:cNvSpPr/>
          <p:nvPr/>
        </p:nvSpPr>
        <p:spPr>
          <a:xfrm>
            <a:off x="6697298" y="6128799"/>
            <a:ext cx="4919908" cy="449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Security:</a:t>
            </a:r>
            <a:r>
              <a:rPr lang="en-US" sz="118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Attackers cannot forge CA signature without CA private key; certificate tampering is detected via hash verification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274" y="443656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68255" y="0"/>
                </a:moveTo>
                <a:lnTo>
                  <a:pt x="273019" y="0"/>
                </a:lnTo>
                <a:cubicBezTo>
                  <a:pt x="310715" y="0"/>
                  <a:pt x="341274" y="30559"/>
                  <a:pt x="341274" y="68255"/>
                </a:cubicBezTo>
                <a:lnTo>
                  <a:pt x="341274" y="273019"/>
                </a:lnTo>
                <a:cubicBezTo>
                  <a:pt x="341274" y="310715"/>
                  <a:pt x="310715" y="341274"/>
                  <a:pt x="273019" y="341274"/>
                </a:cubicBezTo>
                <a:lnTo>
                  <a:pt x="68255" y="341274"/>
                </a:lnTo>
                <a:cubicBezTo>
                  <a:pt x="30559" y="341274"/>
                  <a:pt x="0" y="310715"/>
                  <a:pt x="0" y="273019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437257" y="537506"/>
            <a:ext cx="153573" cy="153573"/>
          </a:xfrm>
          <a:custGeom>
            <a:avLst/>
            <a:gdLst/>
            <a:ahLst/>
            <a:cxnLst/>
            <a:rect l="l" t="t" r="r" b="b"/>
            <a:pathLst>
              <a:path w="153573" h="153573">
                <a:moveTo>
                  <a:pt x="76787" y="0"/>
                </a:moveTo>
                <a:cubicBezTo>
                  <a:pt x="78166" y="0"/>
                  <a:pt x="79546" y="300"/>
                  <a:pt x="80806" y="870"/>
                </a:cubicBezTo>
                <a:lnTo>
                  <a:pt x="137316" y="24836"/>
                </a:lnTo>
                <a:cubicBezTo>
                  <a:pt x="143915" y="27625"/>
                  <a:pt x="148834" y="34134"/>
                  <a:pt x="148804" y="41993"/>
                </a:cubicBezTo>
                <a:cubicBezTo>
                  <a:pt x="148654" y="71747"/>
                  <a:pt x="136416" y="126188"/>
                  <a:pt x="84735" y="150934"/>
                </a:cubicBezTo>
                <a:cubicBezTo>
                  <a:pt x="79726" y="153333"/>
                  <a:pt x="73907" y="153333"/>
                  <a:pt x="68898" y="150934"/>
                </a:cubicBezTo>
                <a:cubicBezTo>
                  <a:pt x="17187" y="126188"/>
                  <a:pt x="4979" y="71747"/>
                  <a:pt x="4829" y="41993"/>
                </a:cubicBezTo>
                <a:cubicBezTo>
                  <a:pt x="4799" y="34134"/>
                  <a:pt x="9718" y="27625"/>
                  <a:pt x="16317" y="24836"/>
                </a:cubicBezTo>
                <a:lnTo>
                  <a:pt x="72797" y="870"/>
                </a:lnTo>
                <a:cubicBezTo>
                  <a:pt x="74057" y="300"/>
                  <a:pt x="75407" y="0"/>
                  <a:pt x="76787" y="0"/>
                </a:cubicBezTo>
                <a:close/>
                <a:moveTo>
                  <a:pt x="76787" y="20036"/>
                </a:moveTo>
                <a:lnTo>
                  <a:pt x="76787" y="133447"/>
                </a:lnTo>
                <a:cubicBezTo>
                  <a:pt x="118179" y="113410"/>
                  <a:pt x="129307" y="69018"/>
                  <a:pt x="129577" y="42443"/>
                </a:cubicBezTo>
                <a:lnTo>
                  <a:pt x="76787" y="20066"/>
                </a:lnTo>
                <a:lnTo>
                  <a:pt x="76787" y="20066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" name="Text 2"/>
          <p:cNvSpPr/>
          <p:nvPr/>
        </p:nvSpPr>
        <p:spPr>
          <a:xfrm>
            <a:off x="784929" y="341274"/>
            <a:ext cx="453893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kern="0" spc="54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Module 3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84929" y="546038"/>
            <a:ext cx="4624258" cy="341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8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AES-GCM Symmetric Encryption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5540" y="1096341"/>
            <a:ext cx="4513344" cy="2653402"/>
          </a:xfrm>
          <a:custGeom>
            <a:avLst/>
            <a:gdLst/>
            <a:ahLst/>
            <a:cxnLst/>
            <a:rect l="l" t="t" r="r" b="b"/>
            <a:pathLst>
              <a:path w="4513344" h="2653402">
                <a:moveTo>
                  <a:pt x="68246" y="0"/>
                </a:moveTo>
                <a:lnTo>
                  <a:pt x="4445098" y="0"/>
                </a:lnTo>
                <a:cubicBezTo>
                  <a:pt x="4482789" y="0"/>
                  <a:pt x="4513344" y="30555"/>
                  <a:pt x="4513344" y="68246"/>
                </a:cubicBezTo>
                <a:lnTo>
                  <a:pt x="4513344" y="2585157"/>
                </a:lnTo>
                <a:cubicBezTo>
                  <a:pt x="4513344" y="2622848"/>
                  <a:pt x="4482789" y="2653402"/>
                  <a:pt x="4445098" y="2653402"/>
                </a:cubicBezTo>
                <a:lnTo>
                  <a:pt x="68246" y="2653402"/>
                </a:lnTo>
                <a:cubicBezTo>
                  <a:pt x="30555" y="2653402"/>
                  <a:pt x="0" y="2622848"/>
                  <a:pt x="0" y="2585157"/>
                </a:cubicBezTo>
                <a:lnTo>
                  <a:pt x="0" y="68246"/>
                </a:lnTo>
                <a:cubicBezTo>
                  <a:pt x="0" y="30580"/>
                  <a:pt x="30580" y="0"/>
                  <a:pt x="68246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86315" y="1237117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170637" y="0"/>
                </a:moveTo>
                <a:lnTo>
                  <a:pt x="170637" y="0"/>
                </a:lnTo>
                <a:cubicBezTo>
                  <a:pt x="264877" y="0"/>
                  <a:pt x="341274" y="76397"/>
                  <a:pt x="341274" y="170637"/>
                </a:cubicBezTo>
                <a:lnTo>
                  <a:pt x="341274" y="170637"/>
                </a:lnTo>
                <a:cubicBezTo>
                  <a:pt x="341274" y="264877"/>
                  <a:pt x="264877" y="341274"/>
                  <a:pt x="170637" y="341274"/>
                </a:cubicBezTo>
                <a:lnTo>
                  <a:pt x="170637" y="341274"/>
                </a:lnTo>
                <a:cubicBezTo>
                  <a:pt x="76397" y="341274"/>
                  <a:pt x="0" y="264877"/>
                  <a:pt x="0" y="170637"/>
                </a:cubicBezTo>
                <a:lnTo>
                  <a:pt x="0" y="170637"/>
                </a:lnTo>
                <a:cubicBezTo>
                  <a:pt x="0" y="76397"/>
                  <a:pt x="76397" y="0"/>
                  <a:pt x="170637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8" name="Shape 6"/>
          <p:cNvSpPr/>
          <p:nvPr/>
        </p:nvSpPr>
        <p:spPr>
          <a:xfrm>
            <a:off x="582298" y="1330967"/>
            <a:ext cx="153573" cy="153573"/>
          </a:xfrm>
          <a:custGeom>
            <a:avLst/>
            <a:gdLst/>
            <a:ahLst/>
            <a:cxnLst/>
            <a:rect l="l" t="t" r="r" b="b"/>
            <a:pathLst>
              <a:path w="153573" h="153573">
                <a:moveTo>
                  <a:pt x="58520" y="2850"/>
                </a:moveTo>
                <a:cubicBezTo>
                  <a:pt x="59420" y="-1590"/>
                  <a:pt x="63349" y="-4799"/>
                  <a:pt x="67908" y="-4799"/>
                </a:cubicBezTo>
                <a:lnTo>
                  <a:pt x="85845" y="-4799"/>
                </a:lnTo>
                <a:cubicBezTo>
                  <a:pt x="90404" y="-4799"/>
                  <a:pt x="94333" y="-1590"/>
                  <a:pt x="95233" y="2850"/>
                </a:cubicBezTo>
                <a:lnTo>
                  <a:pt x="99583" y="23846"/>
                </a:lnTo>
                <a:cubicBezTo>
                  <a:pt x="103812" y="25646"/>
                  <a:pt x="107771" y="27955"/>
                  <a:pt x="111371" y="30685"/>
                </a:cubicBezTo>
                <a:lnTo>
                  <a:pt x="131707" y="23936"/>
                </a:lnTo>
                <a:cubicBezTo>
                  <a:pt x="136026" y="22496"/>
                  <a:pt x="140765" y="24296"/>
                  <a:pt x="143045" y="28255"/>
                </a:cubicBezTo>
                <a:lnTo>
                  <a:pt x="152013" y="43792"/>
                </a:lnTo>
                <a:cubicBezTo>
                  <a:pt x="154293" y="47752"/>
                  <a:pt x="153483" y="52731"/>
                  <a:pt x="150064" y="55760"/>
                </a:cubicBezTo>
                <a:lnTo>
                  <a:pt x="134077" y="69978"/>
                </a:lnTo>
                <a:cubicBezTo>
                  <a:pt x="134346" y="72197"/>
                  <a:pt x="134466" y="74477"/>
                  <a:pt x="134466" y="76787"/>
                </a:cubicBezTo>
                <a:cubicBezTo>
                  <a:pt x="134466" y="79096"/>
                  <a:pt x="134316" y="81376"/>
                  <a:pt x="134077" y="83595"/>
                </a:cubicBezTo>
                <a:lnTo>
                  <a:pt x="150094" y="97843"/>
                </a:lnTo>
                <a:cubicBezTo>
                  <a:pt x="153513" y="100872"/>
                  <a:pt x="154293" y="105881"/>
                  <a:pt x="152043" y="109811"/>
                </a:cubicBezTo>
                <a:lnTo>
                  <a:pt x="143075" y="125348"/>
                </a:lnTo>
                <a:cubicBezTo>
                  <a:pt x="140795" y="129277"/>
                  <a:pt x="136056" y="131107"/>
                  <a:pt x="131737" y="129667"/>
                </a:cubicBezTo>
                <a:lnTo>
                  <a:pt x="111401" y="122918"/>
                </a:lnTo>
                <a:cubicBezTo>
                  <a:pt x="107771" y="125648"/>
                  <a:pt x="103812" y="127928"/>
                  <a:pt x="99613" y="129757"/>
                </a:cubicBezTo>
                <a:lnTo>
                  <a:pt x="95293" y="150724"/>
                </a:lnTo>
                <a:cubicBezTo>
                  <a:pt x="94363" y="155193"/>
                  <a:pt x="90434" y="158372"/>
                  <a:pt x="85905" y="158372"/>
                </a:cubicBezTo>
                <a:lnTo>
                  <a:pt x="67968" y="158372"/>
                </a:lnTo>
                <a:cubicBezTo>
                  <a:pt x="63409" y="158372"/>
                  <a:pt x="59480" y="155163"/>
                  <a:pt x="58580" y="150724"/>
                </a:cubicBezTo>
                <a:lnTo>
                  <a:pt x="54261" y="129757"/>
                </a:lnTo>
                <a:cubicBezTo>
                  <a:pt x="50031" y="127958"/>
                  <a:pt x="46102" y="125648"/>
                  <a:pt x="42473" y="122918"/>
                </a:cubicBezTo>
                <a:lnTo>
                  <a:pt x="22046" y="129667"/>
                </a:lnTo>
                <a:cubicBezTo>
                  <a:pt x="17727" y="131107"/>
                  <a:pt x="12988" y="129307"/>
                  <a:pt x="10708" y="125348"/>
                </a:cubicBezTo>
                <a:lnTo>
                  <a:pt x="1740" y="109811"/>
                </a:lnTo>
                <a:cubicBezTo>
                  <a:pt x="-540" y="105851"/>
                  <a:pt x="270" y="100872"/>
                  <a:pt x="3689" y="97843"/>
                </a:cubicBezTo>
                <a:lnTo>
                  <a:pt x="19707" y="83595"/>
                </a:lnTo>
                <a:cubicBezTo>
                  <a:pt x="19437" y="81376"/>
                  <a:pt x="19317" y="79096"/>
                  <a:pt x="19317" y="76787"/>
                </a:cubicBezTo>
                <a:cubicBezTo>
                  <a:pt x="19317" y="74477"/>
                  <a:pt x="19467" y="72197"/>
                  <a:pt x="19707" y="69978"/>
                </a:cubicBezTo>
                <a:lnTo>
                  <a:pt x="3689" y="55730"/>
                </a:lnTo>
                <a:cubicBezTo>
                  <a:pt x="270" y="52701"/>
                  <a:pt x="-510" y="47692"/>
                  <a:pt x="1740" y="43762"/>
                </a:cubicBezTo>
                <a:lnTo>
                  <a:pt x="10708" y="28225"/>
                </a:lnTo>
                <a:cubicBezTo>
                  <a:pt x="12988" y="24266"/>
                  <a:pt x="17727" y="22466"/>
                  <a:pt x="22046" y="23906"/>
                </a:cubicBezTo>
                <a:lnTo>
                  <a:pt x="42383" y="30655"/>
                </a:lnTo>
                <a:cubicBezTo>
                  <a:pt x="46012" y="27925"/>
                  <a:pt x="49971" y="25646"/>
                  <a:pt x="54171" y="23816"/>
                </a:cubicBezTo>
                <a:lnTo>
                  <a:pt x="58520" y="2850"/>
                </a:lnTo>
                <a:close/>
                <a:moveTo>
                  <a:pt x="76877" y="100782"/>
                </a:moveTo>
                <a:cubicBezTo>
                  <a:pt x="85449" y="100750"/>
                  <a:pt x="93354" y="96147"/>
                  <a:pt x="97613" y="88707"/>
                </a:cubicBezTo>
                <a:cubicBezTo>
                  <a:pt x="101871" y="81266"/>
                  <a:pt x="101837" y="72119"/>
                  <a:pt x="97523" y="64711"/>
                </a:cubicBezTo>
                <a:cubicBezTo>
                  <a:pt x="93208" y="57302"/>
                  <a:pt x="85269" y="52759"/>
                  <a:pt x="76697" y="52791"/>
                </a:cubicBezTo>
                <a:cubicBezTo>
                  <a:pt x="68124" y="52823"/>
                  <a:pt x="60219" y="57426"/>
                  <a:pt x="55961" y="64867"/>
                </a:cubicBezTo>
                <a:cubicBezTo>
                  <a:pt x="51702" y="72307"/>
                  <a:pt x="51736" y="81454"/>
                  <a:pt x="56051" y="88862"/>
                </a:cubicBezTo>
                <a:cubicBezTo>
                  <a:pt x="60365" y="96271"/>
                  <a:pt x="68304" y="100815"/>
                  <a:pt x="76877" y="100782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9" name="Text 7"/>
          <p:cNvSpPr/>
          <p:nvPr/>
        </p:nvSpPr>
        <p:spPr>
          <a:xfrm>
            <a:off x="929971" y="1288308"/>
            <a:ext cx="2004983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Characteristics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6315" y="1680773"/>
            <a:ext cx="4231793" cy="409528"/>
          </a:xfrm>
          <a:custGeom>
            <a:avLst/>
            <a:gdLst/>
            <a:ahLst/>
            <a:cxnLst/>
            <a:rect l="l" t="t" r="r" b="b"/>
            <a:pathLst>
              <a:path w="4231793" h="409528">
                <a:moveTo>
                  <a:pt x="68256" y="0"/>
                </a:moveTo>
                <a:lnTo>
                  <a:pt x="4163537" y="0"/>
                </a:lnTo>
                <a:cubicBezTo>
                  <a:pt x="4201234" y="0"/>
                  <a:pt x="4231793" y="30559"/>
                  <a:pt x="4231793" y="68256"/>
                </a:cubicBezTo>
                <a:lnTo>
                  <a:pt x="4231793" y="341272"/>
                </a:lnTo>
                <a:cubicBezTo>
                  <a:pt x="4231793" y="378969"/>
                  <a:pt x="4201234" y="409528"/>
                  <a:pt x="4163537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88697" y="1783155"/>
            <a:ext cx="648420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700619" y="1783155"/>
            <a:ext cx="981162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AES-256-GCM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86315" y="2192683"/>
            <a:ext cx="4231793" cy="409528"/>
          </a:xfrm>
          <a:custGeom>
            <a:avLst/>
            <a:gdLst/>
            <a:ahLst/>
            <a:cxnLst/>
            <a:rect l="l" t="t" r="r" b="b"/>
            <a:pathLst>
              <a:path w="4231793" h="409528">
                <a:moveTo>
                  <a:pt x="68256" y="0"/>
                </a:moveTo>
                <a:lnTo>
                  <a:pt x="4163537" y="0"/>
                </a:lnTo>
                <a:cubicBezTo>
                  <a:pt x="4201234" y="0"/>
                  <a:pt x="4231793" y="30559"/>
                  <a:pt x="4231793" y="68256"/>
                </a:cubicBezTo>
                <a:lnTo>
                  <a:pt x="4231793" y="341272"/>
                </a:lnTo>
                <a:cubicBezTo>
                  <a:pt x="4231793" y="378969"/>
                  <a:pt x="4201234" y="409528"/>
                  <a:pt x="4163537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88697" y="2295065"/>
            <a:ext cx="409528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332217" y="2295065"/>
            <a:ext cx="1356563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Galois/Counter Mode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90581" y="2708859"/>
            <a:ext cx="4223261" cy="895843"/>
          </a:xfrm>
          <a:custGeom>
            <a:avLst/>
            <a:gdLst/>
            <a:ahLst/>
            <a:cxnLst/>
            <a:rect l="l" t="t" r="r" b="b"/>
            <a:pathLst>
              <a:path w="4223261" h="895843">
                <a:moveTo>
                  <a:pt x="68254" y="0"/>
                </a:moveTo>
                <a:lnTo>
                  <a:pt x="4155007" y="0"/>
                </a:lnTo>
                <a:cubicBezTo>
                  <a:pt x="4192703" y="0"/>
                  <a:pt x="4223261" y="30558"/>
                  <a:pt x="4223261" y="68254"/>
                </a:cubicBezTo>
                <a:lnTo>
                  <a:pt x="4223261" y="827589"/>
                </a:lnTo>
                <a:cubicBezTo>
                  <a:pt x="4223261" y="865285"/>
                  <a:pt x="4192703" y="895843"/>
                  <a:pt x="4155007" y="895843"/>
                </a:cubicBezTo>
                <a:lnTo>
                  <a:pt x="68254" y="895843"/>
                </a:lnTo>
                <a:cubicBezTo>
                  <a:pt x="30558" y="895843"/>
                  <a:pt x="0" y="865285"/>
                  <a:pt x="0" y="827589"/>
                </a:cubicBezTo>
                <a:lnTo>
                  <a:pt x="0" y="68254"/>
                </a:lnTo>
                <a:cubicBezTo>
                  <a:pt x="0" y="30558"/>
                  <a:pt x="30558" y="0"/>
                  <a:pt x="68254" y="0"/>
                </a:cubicBezTo>
                <a:close/>
              </a:path>
            </a:pathLst>
          </a:custGeom>
          <a:solidFill>
            <a:srgbClr val="D4AF37">
              <a:alpha val="10196"/>
            </a:srgbClr>
          </a:solidFill>
          <a:ln w="12700">
            <a:solidFill>
              <a:srgbClr val="D4AF37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97229" y="2841103"/>
            <a:ext cx="988094" cy="1493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Advantage: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97229" y="3088526"/>
            <a:ext cx="4078220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Authenticated Encryption with Associated Data (AEAD) — provides both confidentiality and integrity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8337" y="3856392"/>
            <a:ext cx="4504812" cy="1467477"/>
          </a:xfrm>
          <a:custGeom>
            <a:avLst/>
            <a:gdLst/>
            <a:ahLst/>
            <a:cxnLst/>
            <a:rect l="l" t="t" r="r" b="b"/>
            <a:pathLst>
              <a:path w="4504812" h="1467477">
                <a:moveTo>
                  <a:pt x="0" y="0"/>
                </a:moveTo>
                <a:lnTo>
                  <a:pt x="4436559" y="0"/>
                </a:lnTo>
                <a:cubicBezTo>
                  <a:pt x="4474254" y="0"/>
                  <a:pt x="4504812" y="30558"/>
                  <a:pt x="4504812" y="68252"/>
                </a:cubicBezTo>
                <a:lnTo>
                  <a:pt x="4504812" y="1399224"/>
                </a:lnTo>
                <a:cubicBezTo>
                  <a:pt x="4504812" y="1436919"/>
                  <a:pt x="4474254" y="1467477"/>
                  <a:pt x="4436559" y="1467477"/>
                </a:cubicBezTo>
                <a:lnTo>
                  <a:pt x="0" y="1467477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358337" y="3856392"/>
            <a:ext cx="34127" cy="1467477"/>
          </a:xfrm>
          <a:custGeom>
            <a:avLst/>
            <a:gdLst/>
            <a:ahLst/>
            <a:cxnLst/>
            <a:rect l="l" t="t" r="r" b="b"/>
            <a:pathLst>
              <a:path w="34127" h="1467477">
                <a:moveTo>
                  <a:pt x="0" y="0"/>
                </a:moveTo>
                <a:lnTo>
                  <a:pt x="34127" y="0"/>
                </a:lnTo>
                <a:lnTo>
                  <a:pt x="34127" y="1467477"/>
                </a:lnTo>
                <a:lnTo>
                  <a:pt x="0" y="1467477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1" name="Shape 19"/>
          <p:cNvSpPr/>
          <p:nvPr/>
        </p:nvSpPr>
        <p:spPr>
          <a:xfrm>
            <a:off x="511910" y="3992901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170637" y="0"/>
                </a:moveTo>
                <a:lnTo>
                  <a:pt x="170637" y="0"/>
                </a:lnTo>
                <a:cubicBezTo>
                  <a:pt x="264877" y="0"/>
                  <a:pt x="341274" y="76397"/>
                  <a:pt x="341274" y="170637"/>
                </a:cubicBezTo>
                <a:lnTo>
                  <a:pt x="341274" y="170637"/>
                </a:lnTo>
                <a:cubicBezTo>
                  <a:pt x="341274" y="264877"/>
                  <a:pt x="264877" y="341274"/>
                  <a:pt x="170637" y="341274"/>
                </a:cubicBezTo>
                <a:lnTo>
                  <a:pt x="170637" y="341274"/>
                </a:lnTo>
                <a:cubicBezTo>
                  <a:pt x="76397" y="341274"/>
                  <a:pt x="0" y="264877"/>
                  <a:pt x="0" y="170637"/>
                </a:cubicBezTo>
                <a:lnTo>
                  <a:pt x="0" y="170637"/>
                </a:lnTo>
                <a:cubicBezTo>
                  <a:pt x="0" y="76397"/>
                  <a:pt x="76397" y="0"/>
                  <a:pt x="170637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2" name="Shape 20"/>
          <p:cNvSpPr/>
          <p:nvPr/>
        </p:nvSpPr>
        <p:spPr>
          <a:xfrm>
            <a:off x="627090" y="4086752"/>
            <a:ext cx="115180" cy="153573"/>
          </a:xfrm>
          <a:custGeom>
            <a:avLst/>
            <a:gdLst/>
            <a:ahLst/>
            <a:cxnLst/>
            <a:rect l="l" t="t" r="r" b="b"/>
            <a:pathLst>
              <a:path w="115180" h="153573">
                <a:moveTo>
                  <a:pt x="74957" y="20036"/>
                </a:moveTo>
                <a:cubicBezTo>
                  <a:pt x="78076" y="15747"/>
                  <a:pt x="77117" y="9748"/>
                  <a:pt x="72827" y="6629"/>
                </a:cubicBezTo>
                <a:cubicBezTo>
                  <a:pt x="68538" y="3509"/>
                  <a:pt x="62539" y="4469"/>
                  <a:pt x="59420" y="8758"/>
                </a:cubicBezTo>
                <a:lnTo>
                  <a:pt x="27625" y="52461"/>
                </a:lnTo>
                <a:lnTo>
                  <a:pt x="16377" y="41213"/>
                </a:lnTo>
                <a:cubicBezTo>
                  <a:pt x="12628" y="37463"/>
                  <a:pt x="6539" y="37463"/>
                  <a:pt x="2790" y="41213"/>
                </a:cubicBezTo>
                <a:cubicBezTo>
                  <a:pt x="-960" y="44962"/>
                  <a:pt x="-960" y="51051"/>
                  <a:pt x="2790" y="54800"/>
                </a:cubicBezTo>
                <a:lnTo>
                  <a:pt x="21986" y="73997"/>
                </a:lnTo>
                <a:cubicBezTo>
                  <a:pt x="23966" y="75977"/>
                  <a:pt x="26725" y="76997"/>
                  <a:pt x="29515" y="76787"/>
                </a:cubicBezTo>
                <a:cubicBezTo>
                  <a:pt x="32304" y="76577"/>
                  <a:pt x="34884" y="75137"/>
                  <a:pt x="36534" y="72857"/>
                </a:cubicBezTo>
                <a:lnTo>
                  <a:pt x="74927" y="20066"/>
                </a:lnTo>
                <a:close/>
                <a:moveTo>
                  <a:pt x="113350" y="60829"/>
                </a:moveTo>
                <a:cubicBezTo>
                  <a:pt x="116470" y="56540"/>
                  <a:pt x="115510" y="50541"/>
                  <a:pt x="111221" y="47422"/>
                </a:cubicBezTo>
                <a:cubicBezTo>
                  <a:pt x="106931" y="44302"/>
                  <a:pt x="100932" y="45262"/>
                  <a:pt x="97813" y="49551"/>
                </a:cubicBezTo>
                <a:lnTo>
                  <a:pt x="46822" y="119649"/>
                </a:lnTo>
                <a:lnTo>
                  <a:pt x="25975" y="98803"/>
                </a:lnTo>
                <a:cubicBezTo>
                  <a:pt x="22226" y="95053"/>
                  <a:pt x="16137" y="95053"/>
                  <a:pt x="12388" y="98803"/>
                </a:cubicBezTo>
                <a:cubicBezTo>
                  <a:pt x="8638" y="102552"/>
                  <a:pt x="8638" y="108641"/>
                  <a:pt x="12388" y="112390"/>
                </a:cubicBezTo>
                <a:lnTo>
                  <a:pt x="41183" y="141185"/>
                </a:lnTo>
                <a:cubicBezTo>
                  <a:pt x="43162" y="143165"/>
                  <a:pt x="45922" y="144185"/>
                  <a:pt x="48711" y="143975"/>
                </a:cubicBezTo>
                <a:cubicBezTo>
                  <a:pt x="51501" y="143765"/>
                  <a:pt x="54081" y="142325"/>
                  <a:pt x="55730" y="140045"/>
                </a:cubicBezTo>
                <a:lnTo>
                  <a:pt x="113320" y="60859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3" name="Text 21"/>
          <p:cNvSpPr/>
          <p:nvPr/>
        </p:nvSpPr>
        <p:spPr>
          <a:xfrm>
            <a:off x="955566" y="4044092"/>
            <a:ext cx="1382158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Security Points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8974" y="4470684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68255" y="136509"/>
                </a:moveTo>
                <a:cubicBezTo>
                  <a:pt x="105926" y="136509"/>
                  <a:pt x="136509" y="105926"/>
                  <a:pt x="136509" y="68255"/>
                </a:cubicBezTo>
                <a:cubicBezTo>
                  <a:pt x="136509" y="30584"/>
                  <a:pt x="105926" y="0"/>
                  <a:pt x="68255" y="0"/>
                </a:cubicBezTo>
                <a:cubicBezTo>
                  <a:pt x="30584" y="0"/>
                  <a:pt x="0" y="30584"/>
                  <a:pt x="0" y="68255"/>
                </a:cubicBezTo>
                <a:cubicBezTo>
                  <a:pt x="0" y="105926"/>
                  <a:pt x="30584" y="136509"/>
                  <a:pt x="68255" y="136509"/>
                </a:cubicBezTo>
                <a:close/>
                <a:moveTo>
                  <a:pt x="90757" y="56710"/>
                </a:moveTo>
                <a:lnTo>
                  <a:pt x="69428" y="90837"/>
                </a:lnTo>
                <a:cubicBezTo>
                  <a:pt x="68308" y="92624"/>
                  <a:pt x="66388" y="93744"/>
                  <a:pt x="64282" y="93850"/>
                </a:cubicBezTo>
                <a:cubicBezTo>
                  <a:pt x="62176" y="93957"/>
                  <a:pt x="60149" y="92997"/>
                  <a:pt x="58896" y="91291"/>
                </a:cubicBezTo>
                <a:lnTo>
                  <a:pt x="46099" y="74227"/>
                </a:lnTo>
                <a:cubicBezTo>
                  <a:pt x="43966" y="71401"/>
                  <a:pt x="44552" y="67402"/>
                  <a:pt x="47378" y="65269"/>
                </a:cubicBezTo>
                <a:cubicBezTo>
                  <a:pt x="50205" y="63136"/>
                  <a:pt x="54204" y="63722"/>
                  <a:pt x="56337" y="66548"/>
                </a:cubicBezTo>
                <a:lnTo>
                  <a:pt x="63536" y="76147"/>
                </a:lnTo>
                <a:lnTo>
                  <a:pt x="79906" y="49938"/>
                </a:lnTo>
                <a:cubicBezTo>
                  <a:pt x="81772" y="46952"/>
                  <a:pt x="85718" y="46019"/>
                  <a:pt x="88731" y="47912"/>
                </a:cubicBezTo>
                <a:cubicBezTo>
                  <a:pt x="91744" y="49805"/>
                  <a:pt x="92650" y="53724"/>
                  <a:pt x="90757" y="56737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5" name="Text 23"/>
          <p:cNvSpPr/>
          <p:nvPr/>
        </p:nvSpPr>
        <p:spPr>
          <a:xfrm>
            <a:off x="750802" y="4436557"/>
            <a:ext cx="3259163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Symmetric encryption is </a:t>
            </a:r>
            <a:r>
              <a:rPr lang="en-US" sz="1075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much faster</a:t>
            </a: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than asymmetric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8974" y="4743703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68255" y="136509"/>
                </a:moveTo>
                <a:cubicBezTo>
                  <a:pt x="105926" y="136509"/>
                  <a:pt x="136509" y="105926"/>
                  <a:pt x="136509" y="68255"/>
                </a:cubicBezTo>
                <a:cubicBezTo>
                  <a:pt x="136509" y="30584"/>
                  <a:pt x="105926" y="0"/>
                  <a:pt x="68255" y="0"/>
                </a:cubicBezTo>
                <a:cubicBezTo>
                  <a:pt x="30584" y="0"/>
                  <a:pt x="0" y="30584"/>
                  <a:pt x="0" y="68255"/>
                </a:cubicBezTo>
                <a:cubicBezTo>
                  <a:pt x="0" y="105926"/>
                  <a:pt x="30584" y="136509"/>
                  <a:pt x="68255" y="136509"/>
                </a:cubicBezTo>
                <a:close/>
                <a:moveTo>
                  <a:pt x="90757" y="56710"/>
                </a:moveTo>
                <a:lnTo>
                  <a:pt x="69428" y="90837"/>
                </a:lnTo>
                <a:cubicBezTo>
                  <a:pt x="68308" y="92624"/>
                  <a:pt x="66388" y="93744"/>
                  <a:pt x="64282" y="93850"/>
                </a:cubicBezTo>
                <a:cubicBezTo>
                  <a:pt x="62176" y="93957"/>
                  <a:pt x="60149" y="92997"/>
                  <a:pt x="58896" y="91291"/>
                </a:cubicBezTo>
                <a:lnTo>
                  <a:pt x="46099" y="74227"/>
                </a:lnTo>
                <a:cubicBezTo>
                  <a:pt x="43966" y="71401"/>
                  <a:pt x="44552" y="67402"/>
                  <a:pt x="47378" y="65269"/>
                </a:cubicBezTo>
                <a:cubicBezTo>
                  <a:pt x="50205" y="63136"/>
                  <a:pt x="54204" y="63722"/>
                  <a:pt x="56337" y="66548"/>
                </a:cubicBezTo>
                <a:lnTo>
                  <a:pt x="63536" y="76147"/>
                </a:lnTo>
                <a:lnTo>
                  <a:pt x="79906" y="49938"/>
                </a:lnTo>
                <a:cubicBezTo>
                  <a:pt x="81772" y="46952"/>
                  <a:pt x="85718" y="46019"/>
                  <a:pt x="88731" y="47912"/>
                </a:cubicBezTo>
                <a:cubicBezTo>
                  <a:pt x="91744" y="49805"/>
                  <a:pt x="92650" y="53724"/>
                  <a:pt x="90757" y="56737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7" name="Text 25"/>
          <p:cNvSpPr/>
          <p:nvPr/>
        </p:nvSpPr>
        <p:spPr>
          <a:xfrm>
            <a:off x="750802" y="4709576"/>
            <a:ext cx="292642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GCM mode provides </a:t>
            </a:r>
            <a:r>
              <a:rPr lang="en-US" sz="1075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encryption + authentication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8974" y="5016722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68255" y="136509"/>
                </a:moveTo>
                <a:cubicBezTo>
                  <a:pt x="105926" y="136509"/>
                  <a:pt x="136509" y="105926"/>
                  <a:pt x="136509" y="68255"/>
                </a:cubicBezTo>
                <a:cubicBezTo>
                  <a:pt x="136509" y="30584"/>
                  <a:pt x="105926" y="0"/>
                  <a:pt x="68255" y="0"/>
                </a:cubicBezTo>
                <a:cubicBezTo>
                  <a:pt x="30584" y="0"/>
                  <a:pt x="0" y="30584"/>
                  <a:pt x="0" y="68255"/>
                </a:cubicBezTo>
                <a:cubicBezTo>
                  <a:pt x="0" y="105926"/>
                  <a:pt x="30584" y="136509"/>
                  <a:pt x="68255" y="136509"/>
                </a:cubicBezTo>
                <a:close/>
                <a:moveTo>
                  <a:pt x="90757" y="56710"/>
                </a:moveTo>
                <a:lnTo>
                  <a:pt x="69428" y="90837"/>
                </a:lnTo>
                <a:cubicBezTo>
                  <a:pt x="68308" y="92624"/>
                  <a:pt x="66388" y="93744"/>
                  <a:pt x="64282" y="93850"/>
                </a:cubicBezTo>
                <a:cubicBezTo>
                  <a:pt x="62176" y="93957"/>
                  <a:pt x="60149" y="92997"/>
                  <a:pt x="58896" y="91291"/>
                </a:cubicBezTo>
                <a:lnTo>
                  <a:pt x="46099" y="74227"/>
                </a:lnTo>
                <a:cubicBezTo>
                  <a:pt x="43966" y="71401"/>
                  <a:pt x="44552" y="67402"/>
                  <a:pt x="47378" y="65269"/>
                </a:cubicBezTo>
                <a:cubicBezTo>
                  <a:pt x="50205" y="63136"/>
                  <a:pt x="54204" y="63722"/>
                  <a:pt x="56337" y="66548"/>
                </a:cubicBezTo>
                <a:lnTo>
                  <a:pt x="63536" y="76147"/>
                </a:lnTo>
                <a:lnTo>
                  <a:pt x="79906" y="49938"/>
                </a:lnTo>
                <a:cubicBezTo>
                  <a:pt x="81772" y="46952"/>
                  <a:pt x="85718" y="46019"/>
                  <a:pt x="88731" y="47912"/>
                </a:cubicBezTo>
                <a:cubicBezTo>
                  <a:pt x="91744" y="49805"/>
                  <a:pt x="92650" y="53724"/>
                  <a:pt x="90757" y="56737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9" name="Text 27"/>
          <p:cNvSpPr/>
          <p:nvPr/>
        </p:nvSpPr>
        <p:spPr>
          <a:xfrm>
            <a:off x="750802" y="4982595"/>
            <a:ext cx="380520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IV per encryption: same plaintext → different ciphertext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004991" y="1096341"/>
            <a:ext cx="6842536" cy="5758992"/>
          </a:xfrm>
          <a:custGeom>
            <a:avLst/>
            <a:gdLst/>
            <a:ahLst/>
            <a:cxnLst/>
            <a:rect l="l" t="t" r="r" b="b"/>
            <a:pathLst>
              <a:path w="6842536" h="5758992">
                <a:moveTo>
                  <a:pt x="68244" y="0"/>
                </a:moveTo>
                <a:lnTo>
                  <a:pt x="6774292" y="0"/>
                </a:lnTo>
                <a:cubicBezTo>
                  <a:pt x="6811982" y="0"/>
                  <a:pt x="6842536" y="30554"/>
                  <a:pt x="6842536" y="68244"/>
                </a:cubicBezTo>
                <a:lnTo>
                  <a:pt x="6842536" y="5690748"/>
                </a:lnTo>
                <a:cubicBezTo>
                  <a:pt x="6842536" y="5728438"/>
                  <a:pt x="6811982" y="5758992"/>
                  <a:pt x="6774292" y="5758992"/>
                </a:cubicBezTo>
                <a:lnTo>
                  <a:pt x="68244" y="5758992"/>
                </a:lnTo>
                <a:cubicBezTo>
                  <a:pt x="30554" y="5758992"/>
                  <a:pt x="0" y="5728438"/>
                  <a:pt x="0" y="5690748"/>
                </a:cubicBezTo>
                <a:lnTo>
                  <a:pt x="0" y="68244"/>
                </a:lnTo>
                <a:cubicBezTo>
                  <a:pt x="0" y="30579"/>
                  <a:pt x="30579" y="0"/>
                  <a:pt x="68244" y="0"/>
                </a:cubicBezTo>
                <a:close/>
              </a:path>
            </a:pathLst>
          </a:custGeom>
          <a:solidFill>
            <a:srgbClr val="3B5998">
              <a:alpha val="1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145766" y="1237117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170637" y="0"/>
                </a:moveTo>
                <a:lnTo>
                  <a:pt x="170637" y="0"/>
                </a:lnTo>
                <a:cubicBezTo>
                  <a:pt x="264877" y="0"/>
                  <a:pt x="341274" y="76397"/>
                  <a:pt x="341274" y="170637"/>
                </a:cubicBezTo>
                <a:lnTo>
                  <a:pt x="341274" y="170637"/>
                </a:lnTo>
                <a:cubicBezTo>
                  <a:pt x="341274" y="264877"/>
                  <a:pt x="264877" y="341274"/>
                  <a:pt x="170637" y="341274"/>
                </a:cubicBezTo>
                <a:lnTo>
                  <a:pt x="170637" y="341274"/>
                </a:lnTo>
                <a:cubicBezTo>
                  <a:pt x="76397" y="341274"/>
                  <a:pt x="0" y="264877"/>
                  <a:pt x="0" y="170637"/>
                </a:cubicBezTo>
                <a:lnTo>
                  <a:pt x="0" y="170637"/>
                </a:lnTo>
                <a:cubicBezTo>
                  <a:pt x="0" y="76397"/>
                  <a:pt x="76397" y="0"/>
                  <a:pt x="170637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2" name="Shape 30"/>
          <p:cNvSpPr/>
          <p:nvPr/>
        </p:nvSpPr>
        <p:spPr>
          <a:xfrm>
            <a:off x="5241749" y="1330967"/>
            <a:ext cx="153573" cy="153573"/>
          </a:xfrm>
          <a:custGeom>
            <a:avLst/>
            <a:gdLst/>
            <a:ahLst/>
            <a:cxnLst/>
            <a:rect l="l" t="t" r="r" b="b"/>
            <a:pathLst>
              <a:path w="153573" h="153573">
                <a:moveTo>
                  <a:pt x="0" y="76787"/>
                </a:moveTo>
                <a:cubicBezTo>
                  <a:pt x="0" y="34407"/>
                  <a:pt x="34407" y="0"/>
                  <a:pt x="76787" y="0"/>
                </a:cubicBezTo>
                <a:cubicBezTo>
                  <a:pt x="119166" y="0"/>
                  <a:pt x="153573" y="34407"/>
                  <a:pt x="153573" y="76787"/>
                </a:cubicBezTo>
                <a:cubicBezTo>
                  <a:pt x="153573" y="119166"/>
                  <a:pt x="119166" y="153573"/>
                  <a:pt x="76787" y="153573"/>
                </a:cubicBezTo>
                <a:cubicBezTo>
                  <a:pt x="34407" y="153573"/>
                  <a:pt x="0" y="119166"/>
                  <a:pt x="0" y="76787"/>
                </a:cubicBezTo>
                <a:close/>
                <a:moveTo>
                  <a:pt x="56480" y="44122"/>
                </a:moveTo>
                <a:cubicBezTo>
                  <a:pt x="54201" y="45382"/>
                  <a:pt x="52791" y="47812"/>
                  <a:pt x="52791" y="50391"/>
                </a:cubicBezTo>
                <a:lnTo>
                  <a:pt x="52791" y="103182"/>
                </a:lnTo>
                <a:cubicBezTo>
                  <a:pt x="52791" y="105791"/>
                  <a:pt x="54201" y="108191"/>
                  <a:pt x="56480" y="109451"/>
                </a:cubicBezTo>
                <a:cubicBezTo>
                  <a:pt x="58760" y="110711"/>
                  <a:pt x="61519" y="110681"/>
                  <a:pt x="63769" y="109301"/>
                </a:cubicBezTo>
                <a:lnTo>
                  <a:pt x="106961" y="82905"/>
                </a:lnTo>
                <a:cubicBezTo>
                  <a:pt x="109091" y="81586"/>
                  <a:pt x="110411" y="79276"/>
                  <a:pt x="110411" y="76757"/>
                </a:cubicBezTo>
                <a:cubicBezTo>
                  <a:pt x="110411" y="74237"/>
                  <a:pt x="109091" y="71927"/>
                  <a:pt x="106961" y="70608"/>
                </a:cubicBezTo>
                <a:lnTo>
                  <a:pt x="63769" y="44212"/>
                </a:lnTo>
                <a:cubicBezTo>
                  <a:pt x="61549" y="42862"/>
                  <a:pt x="58760" y="42803"/>
                  <a:pt x="56480" y="44062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3" name="Text 31"/>
          <p:cNvSpPr/>
          <p:nvPr/>
        </p:nvSpPr>
        <p:spPr>
          <a:xfrm>
            <a:off x="5589422" y="1288308"/>
            <a:ext cx="232919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Encryption &amp; Decryption Flow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150032" y="1685038"/>
            <a:ext cx="6552453" cy="759334"/>
          </a:xfrm>
          <a:custGeom>
            <a:avLst/>
            <a:gdLst/>
            <a:ahLst/>
            <a:cxnLst/>
            <a:rect l="l" t="t" r="r" b="b"/>
            <a:pathLst>
              <a:path w="6552453" h="759334">
                <a:moveTo>
                  <a:pt x="68257" y="0"/>
                </a:moveTo>
                <a:lnTo>
                  <a:pt x="6484197" y="0"/>
                </a:lnTo>
                <a:cubicBezTo>
                  <a:pt x="6521894" y="0"/>
                  <a:pt x="6552453" y="30559"/>
                  <a:pt x="6552453" y="68257"/>
                </a:cubicBezTo>
                <a:lnTo>
                  <a:pt x="6552453" y="691077"/>
                </a:lnTo>
                <a:cubicBezTo>
                  <a:pt x="6552453" y="728774"/>
                  <a:pt x="6521894" y="759334"/>
                  <a:pt x="6484197" y="759334"/>
                </a:cubicBezTo>
                <a:lnTo>
                  <a:pt x="68257" y="759334"/>
                </a:lnTo>
                <a:cubicBezTo>
                  <a:pt x="30559" y="759334"/>
                  <a:pt x="0" y="728774"/>
                  <a:pt x="0" y="691077"/>
                </a:cubicBezTo>
                <a:lnTo>
                  <a:pt x="0" y="68257"/>
                </a:lnTo>
                <a:cubicBezTo>
                  <a:pt x="0" y="30559"/>
                  <a:pt x="30559" y="0"/>
                  <a:pt x="6825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5256680" y="1791686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136509" y="0"/>
                </a:moveTo>
                <a:lnTo>
                  <a:pt x="136509" y="0"/>
                </a:lnTo>
                <a:cubicBezTo>
                  <a:pt x="211902" y="0"/>
                  <a:pt x="273019" y="61117"/>
                  <a:pt x="273019" y="136509"/>
                </a:cubicBezTo>
                <a:lnTo>
                  <a:pt x="273019" y="136509"/>
                </a:lnTo>
                <a:cubicBezTo>
                  <a:pt x="273019" y="211902"/>
                  <a:pt x="211902" y="273019"/>
                  <a:pt x="136509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6" name="Text 34"/>
          <p:cNvSpPr/>
          <p:nvPr/>
        </p:nvSpPr>
        <p:spPr>
          <a:xfrm>
            <a:off x="5226819" y="1791686"/>
            <a:ext cx="332742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632081" y="1825814"/>
            <a:ext cx="2064705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Derive AES Key from Session Key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632081" y="2132960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 32 bytes from session key as AES-256 key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150032" y="2521159"/>
            <a:ext cx="6552453" cy="1476008"/>
          </a:xfrm>
          <a:custGeom>
            <a:avLst/>
            <a:gdLst/>
            <a:ahLst/>
            <a:cxnLst/>
            <a:rect l="l" t="t" r="r" b="b"/>
            <a:pathLst>
              <a:path w="6552453" h="1476008">
                <a:moveTo>
                  <a:pt x="68251" y="0"/>
                </a:moveTo>
                <a:lnTo>
                  <a:pt x="6484203" y="0"/>
                </a:lnTo>
                <a:cubicBezTo>
                  <a:pt x="6521897" y="0"/>
                  <a:pt x="6552453" y="30557"/>
                  <a:pt x="6552453" y="68251"/>
                </a:cubicBezTo>
                <a:lnTo>
                  <a:pt x="6552453" y="1407758"/>
                </a:lnTo>
                <a:cubicBezTo>
                  <a:pt x="6552453" y="1445452"/>
                  <a:pt x="6521897" y="1476008"/>
                  <a:pt x="6484203" y="1476008"/>
                </a:cubicBezTo>
                <a:lnTo>
                  <a:pt x="68251" y="1476008"/>
                </a:lnTo>
                <a:cubicBezTo>
                  <a:pt x="30557" y="1476008"/>
                  <a:pt x="0" y="1445452"/>
                  <a:pt x="0" y="1407758"/>
                </a:cubicBezTo>
                <a:lnTo>
                  <a:pt x="0" y="68251"/>
                </a:lnTo>
                <a:cubicBezTo>
                  <a:pt x="0" y="30557"/>
                  <a:pt x="30557" y="0"/>
                  <a:pt x="6825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256680" y="2627807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136509" y="0"/>
                </a:moveTo>
                <a:lnTo>
                  <a:pt x="136509" y="0"/>
                </a:lnTo>
                <a:cubicBezTo>
                  <a:pt x="211902" y="0"/>
                  <a:pt x="273019" y="61117"/>
                  <a:pt x="273019" y="136509"/>
                </a:cubicBezTo>
                <a:lnTo>
                  <a:pt x="273019" y="136509"/>
                </a:lnTo>
                <a:cubicBezTo>
                  <a:pt x="273019" y="211902"/>
                  <a:pt x="211902" y="273019"/>
                  <a:pt x="136509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1" name="Text 39"/>
          <p:cNvSpPr/>
          <p:nvPr/>
        </p:nvSpPr>
        <p:spPr>
          <a:xfrm>
            <a:off x="5226819" y="2627807"/>
            <a:ext cx="332742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632081" y="2661934"/>
            <a:ext cx="1936728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Client Encrypts HTTP Message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632081" y="2969080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Input: HTTP request (plaintext)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632081" y="3207972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Generate random IV (12 bytes)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632081" y="3446864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AES-GCM encryption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632081" y="3685755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Output: Ciphertext + IV (Base64)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150032" y="4073954"/>
            <a:ext cx="6552453" cy="1237117"/>
          </a:xfrm>
          <a:custGeom>
            <a:avLst/>
            <a:gdLst/>
            <a:ahLst/>
            <a:cxnLst/>
            <a:rect l="l" t="t" r="r" b="b"/>
            <a:pathLst>
              <a:path w="6552453" h="1237117">
                <a:moveTo>
                  <a:pt x="68252" y="0"/>
                </a:moveTo>
                <a:lnTo>
                  <a:pt x="6484202" y="0"/>
                </a:lnTo>
                <a:cubicBezTo>
                  <a:pt x="6521896" y="0"/>
                  <a:pt x="6552453" y="30557"/>
                  <a:pt x="6552453" y="68252"/>
                </a:cubicBezTo>
                <a:lnTo>
                  <a:pt x="6552453" y="1168865"/>
                </a:lnTo>
                <a:cubicBezTo>
                  <a:pt x="6552453" y="1206560"/>
                  <a:pt x="6521896" y="1237117"/>
                  <a:pt x="6484202" y="1237117"/>
                </a:cubicBezTo>
                <a:lnTo>
                  <a:pt x="68252" y="1237117"/>
                </a:lnTo>
                <a:cubicBezTo>
                  <a:pt x="30557" y="1237117"/>
                  <a:pt x="0" y="1206560"/>
                  <a:pt x="0" y="1168865"/>
                </a:cubicBezTo>
                <a:lnTo>
                  <a:pt x="0" y="68252"/>
                </a:lnTo>
                <a:cubicBezTo>
                  <a:pt x="0" y="30583"/>
                  <a:pt x="30583" y="0"/>
                  <a:pt x="6825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5256680" y="4180602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136509" y="0"/>
                </a:moveTo>
                <a:lnTo>
                  <a:pt x="136509" y="0"/>
                </a:lnTo>
                <a:cubicBezTo>
                  <a:pt x="211902" y="0"/>
                  <a:pt x="273019" y="61117"/>
                  <a:pt x="273019" y="136509"/>
                </a:cubicBezTo>
                <a:lnTo>
                  <a:pt x="273019" y="136509"/>
                </a:lnTo>
                <a:cubicBezTo>
                  <a:pt x="273019" y="211902"/>
                  <a:pt x="211902" y="273019"/>
                  <a:pt x="136509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9" name="Text 47"/>
          <p:cNvSpPr/>
          <p:nvPr/>
        </p:nvSpPr>
        <p:spPr>
          <a:xfrm>
            <a:off x="5226819" y="4180602"/>
            <a:ext cx="332742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632081" y="4214729"/>
            <a:ext cx="198791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Server Decrypts HTTP Message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632081" y="4521875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Input: Ciphertext + IV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632081" y="4760767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AES-GCM decryption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632081" y="4999659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Output: Original HTTP message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150032" y="5387857"/>
            <a:ext cx="6552453" cy="1322435"/>
          </a:xfrm>
          <a:custGeom>
            <a:avLst/>
            <a:gdLst/>
            <a:ahLst/>
            <a:cxnLst/>
            <a:rect l="l" t="t" r="r" b="b"/>
            <a:pathLst>
              <a:path w="6552453" h="1322435">
                <a:moveTo>
                  <a:pt x="68251" y="0"/>
                </a:moveTo>
                <a:lnTo>
                  <a:pt x="6484203" y="0"/>
                </a:lnTo>
                <a:cubicBezTo>
                  <a:pt x="6521897" y="0"/>
                  <a:pt x="6552453" y="30557"/>
                  <a:pt x="6552453" y="68251"/>
                </a:cubicBezTo>
                <a:lnTo>
                  <a:pt x="6552453" y="1254184"/>
                </a:lnTo>
                <a:cubicBezTo>
                  <a:pt x="6552453" y="1291878"/>
                  <a:pt x="6521897" y="1322435"/>
                  <a:pt x="6484203" y="1322435"/>
                </a:cubicBezTo>
                <a:lnTo>
                  <a:pt x="68251" y="1322435"/>
                </a:lnTo>
                <a:cubicBezTo>
                  <a:pt x="30557" y="1322435"/>
                  <a:pt x="0" y="1291878"/>
                  <a:pt x="0" y="1254184"/>
                </a:cubicBezTo>
                <a:lnTo>
                  <a:pt x="0" y="68251"/>
                </a:lnTo>
                <a:cubicBezTo>
                  <a:pt x="0" y="30582"/>
                  <a:pt x="30582" y="0"/>
                  <a:pt x="6825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5256680" y="5494505"/>
            <a:ext cx="273019" cy="273019"/>
          </a:xfrm>
          <a:custGeom>
            <a:avLst/>
            <a:gdLst/>
            <a:ahLst/>
            <a:cxnLst/>
            <a:rect l="l" t="t" r="r" b="b"/>
            <a:pathLst>
              <a:path w="273019" h="273019">
                <a:moveTo>
                  <a:pt x="136509" y="0"/>
                </a:moveTo>
                <a:lnTo>
                  <a:pt x="136509" y="0"/>
                </a:lnTo>
                <a:cubicBezTo>
                  <a:pt x="211902" y="0"/>
                  <a:pt x="273019" y="61117"/>
                  <a:pt x="273019" y="136509"/>
                </a:cubicBezTo>
                <a:lnTo>
                  <a:pt x="273019" y="136509"/>
                </a:lnTo>
                <a:cubicBezTo>
                  <a:pt x="273019" y="211902"/>
                  <a:pt x="211902" y="273019"/>
                  <a:pt x="136509" y="273019"/>
                </a:cubicBezTo>
                <a:lnTo>
                  <a:pt x="136509" y="273019"/>
                </a:lnTo>
                <a:cubicBezTo>
                  <a:pt x="61117" y="273019"/>
                  <a:pt x="0" y="211902"/>
                  <a:pt x="0" y="136509"/>
                </a:cubicBezTo>
                <a:lnTo>
                  <a:pt x="0" y="136509"/>
                </a:lnTo>
                <a:cubicBezTo>
                  <a:pt x="0" y="61117"/>
                  <a:pt x="61117" y="0"/>
                  <a:pt x="136509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6" name="Text 54"/>
          <p:cNvSpPr/>
          <p:nvPr/>
        </p:nvSpPr>
        <p:spPr>
          <a:xfrm>
            <a:off x="5226819" y="5494505"/>
            <a:ext cx="332742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632081" y="5528633"/>
            <a:ext cx="1723432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Tampering Detection Demo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632081" y="5835779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Scenario: Modify 1 byte in ciphertext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636347" y="6078936"/>
            <a:ext cx="5955225" cy="281551"/>
          </a:xfrm>
          <a:custGeom>
            <a:avLst/>
            <a:gdLst/>
            <a:ahLst/>
            <a:cxnLst/>
            <a:rect l="l" t="t" r="r" b="b"/>
            <a:pathLst>
              <a:path w="5955225" h="281551">
                <a:moveTo>
                  <a:pt x="34127" y="0"/>
                </a:moveTo>
                <a:lnTo>
                  <a:pt x="5921098" y="0"/>
                </a:lnTo>
                <a:cubicBezTo>
                  <a:pt x="5939946" y="0"/>
                  <a:pt x="5955225" y="15279"/>
                  <a:pt x="5955225" y="34127"/>
                </a:cubicBezTo>
                <a:lnTo>
                  <a:pt x="5955225" y="247424"/>
                </a:lnTo>
                <a:cubicBezTo>
                  <a:pt x="5955225" y="266272"/>
                  <a:pt x="5939946" y="281551"/>
                  <a:pt x="5921098" y="281551"/>
                </a:cubicBezTo>
                <a:lnTo>
                  <a:pt x="34127" y="281551"/>
                </a:lnTo>
                <a:cubicBezTo>
                  <a:pt x="15292" y="281551"/>
                  <a:pt x="0" y="266259"/>
                  <a:pt x="0" y="247424"/>
                </a:cubicBezTo>
                <a:lnTo>
                  <a:pt x="0" y="34127"/>
                </a:lnTo>
                <a:cubicBezTo>
                  <a:pt x="0" y="15292"/>
                  <a:pt x="15292" y="0"/>
                  <a:pt x="34127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 w="12700">
            <a:solidFill>
              <a:srgbClr val="FB2C36">
                <a:alpha val="40000"/>
              </a:srgbClr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5708868" y="6117330"/>
            <a:ext cx="5878438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 Decryption fails, exception thrown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632081" y="6398880"/>
            <a:ext cx="603201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GCM mode automatically verifies data integrity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406797" y="50006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0" y="22324"/>
                </a:moveTo>
                <a:cubicBezTo>
                  <a:pt x="0" y="14929"/>
                  <a:pt x="6000" y="8930"/>
                  <a:pt x="13395" y="8930"/>
                </a:cubicBezTo>
                <a:lnTo>
                  <a:pt x="40184" y="8930"/>
                </a:lnTo>
                <a:cubicBezTo>
                  <a:pt x="47578" y="8930"/>
                  <a:pt x="53578" y="14929"/>
                  <a:pt x="53578" y="22324"/>
                </a:cubicBezTo>
                <a:lnTo>
                  <a:pt x="53578" y="26789"/>
                </a:lnTo>
                <a:lnTo>
                  <a:pt x="89297" y="26789"/>
                </a:lnTo>
                <a:lnTo>
                  <a:pt x="89297" y="22324"/>
                </a:lnTo>
                <a:cubicBezTo>
                  <a:pt x="89297" y="14929"/>
                  <a:pt x="95297" y="8930"/>
                  <a:pt x="102691" y="8930"/>
                </a:cubicBezTo>
                <a:lnTo>
                  <a:pt x="129480" y="8930"/>
                </a:lnTo>
                <a:cubicBezTo>
                  <a:pt x="136875" y="8930"/>
                  <a:pt x="142875" y="14929"/>
                  <a:pt x="142875" y="22324"/>
                </a:cubicBezTo>
                <a:lnTo>
                  <a:pt x="142875" y="49113"/>
                </a:lnTo>
                <a:cubicBezTo>
                  <a:pt x="142875" y="56508"/>
                  <a:pt x="136875" y="62508"/>
                  <a:pt x="129480" y="62508"/>
                </a:cubicBezTo>
                <a:lnTo>
                  <a:pt x="102691" y="62508"/>
                </a:lnTo>
                <a:cubicBezTo>
                  <a:pt x="95297" y="62508"/>
                  <a:pt x="89297" y="56508"/>
                  <a:pt x="89297" y="49113"/>
                </a:cubicBezTo>
                <a:lnTo>
                  <a:pt x="89297" y="44648"/>
                </a:lnTo>
                <a:lnTo>
                  <a:pt x="53578" y="44648"/>
                </a:lnTo>
                <a:lnTo>
                  <a:pt x="53578" y="49113"/>
                </a:lnTo>
                <a:cubicBezTo>
                  <a:pt x="53578" y="51150"/>
                  <a:pt x="53104" y="53104"/>
                  <a:pt x="52294" y="54834"/>
                </a:cubicBezTo>
                <a:lnTo>
                  <a:pt x="71438" y="80367"/>
                </a:lnTo>
                <a:lnTo>
                  <a:pt x="93762" y="80367"/>
                </a:lnTo>
                <a:cubicBezTo>
                  <a:pt x="101157" y="80367"/>
                  <a:pt x="107156" y="86367"/>
                  <a:pt x="107156" y="93762"/>
                </a:cubicBezTo>
                <a:lnTo>
                  <a:pt x="107156" y="120551"/>
                </a:lnTo>
                <a:cubicBezTo>
                  <a:pt x="107156" y="127946"/>
                  <a:pt x="101157" y="133945"/>
                  <a:pt x="93762" y="133945"/>
                </a:cubicBezTo>
                <a:lnTo>
                  <a:pt x="66973" y="133945"/>
                </a:lnTo>
                <a:cubicBezTo>
                  <a:pt x="59578" y="133945"/>
                  <a:pt x="53578" y="127946"/>
                  <a:pt x="53578" y="120551"/>
                </a:cubicBezTo>
                <a:lnTo>
                  <a:pt x="53578" y="93762"/>
                </a:lnTo>
                <a:cubicBezTo>
                  <a:pt x="53578" y="91725"/>
                  <a:pt x="54053" y="89771"/>
                  <a:pt x="54862" y="88041"/>
                </a:cubicBezTo>
                <a:lnTo>
                  <a:pt x="35719" y="62508"/>
                </a:lnTo>
                <a:lnTo>
                  <a:pt x="13395" y="62508"/>
                </a:lnTo>
                <a:cubicBezTo>
                  <a:pt x="6000" y="62508"/>
                  <a:pt x="0" y="56508"/>
                  <a:pt x="0" y="49113"/>
                </a:cubicBezTo>
                <a:lnTo>
                  <a:pt x="0" y="22324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" name="Text 2"/>
          <p:cNvSpPr/>
          <p:nvPr/>
        </p:nvSpPr>
        <p:spPr>
          <a:xfrm>
            <a:off x="730250" y="317500"/>
            <a:ext cx="400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kern="0" spc="50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0250" y="508000"/>
            <a:ext cx="407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TLS Handshake Flow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3375" y="984250"/>
            <a:ext cx="5699125" cy="1111250"/>
          </a:xfrm>
          <a:custGeom>
            <a:avLst/>
            <a:gdLst/>
            <a:ahLst/>
            <a:cxnLst/>
            <a:rect l="l" t="t" r="r" b="b"/>
            <a:pathLst>
              <a:path w="5699125" h="1111250">
                <a:moveTo>
                  <a:pt x="0" y="0"/>
                </a:moveTo>
                <a:lnTo>
                  <a:pt x="5635628" y="0"/>
                </a:lnTo>
                <a:cubicBezTo>
                  <a:pt x="5670697" y="0"/>
                  <a:pt x="5699125" y="28428"/>
                  <a:pt x="5699125" y="63497"/>
                </a:cubicBezTo>
                <a:lnTo>
                  <a:pt x="5699125" y="1047753"/>
                </a:lnTo>
                <a:cubicBezTo>
                  <a:pt x="5699125" y="1082822"/>
                  <a:pt x="5670697" y="1111250"/>
                  <a:pt x="5635628" y="1111250"/>
                </a:cubicBezTo>
                <a:lnTo>
                  <a:pt x="0" y="1111250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33375" y="984250"/>
            <a:ext cx="31750" cy="1111250"/>
          </a:xfrm>
          <a:custGeom>
            <a:avLst/>
            <a:gdLst/>
            <a:ahLst/>
            <a:cxnLst/>
            <a:rect l="l" t="t" r="r" b="b"/>
            <a:pathLst>
              <a:path w="31750" h="1111250">
                <a:moveTo>
                  <a:pt x="0" y="0"/>
                </a:moveTo>
                <a:lnTo>
                  <a:pt x="31750" y="0"/>
                </a:lnTo>
                <a:lnTo>
                  <a:pt x="31750" y="1111250"/>
                </a:lnTo>
                <a:lnTo>
                  <a:pt x="0" y="11112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8" name="Shape 6"/>
          <p:cNvSpPr/>
          <p:nvPr/>
        </p:nvSpPr>
        <p:spPr>
          <a:xfrm>
            <a:off x="444500" y="1079500"/>
            <a:ext cx="222250" cy="222250"/>
          </a:xfrm>
          <a:custGeom>
            <a:avLst/>
            <a:gdLst/>
            <a:ahLst/>
            <a:cxnLst/>
            <a:rect l="l" t="t" r="r" b="b"/>
            <a:pathLst>
              <a:path w="222250" h="222250">
                <a:moveTo>
                  <a:pt x="111125" y="0"/>
                </a:moveTo>
                <a:lnTo>
                  <a:pt x="111125" y="0"/>
                </a:lnTo>
                <a:cubicBezTo>
                  <a:pt x="172457" y="0"/>
                  <a:pt x="222250" y="49793"/>
                  <a:pt x="222250" y="111125"/>
                </a:cubicBezTo>
                <a:lnTo>
                  <a:pt x="222250" y="111125"/>
                </a:lnTo>
                <a:cubicBezTo>
                  <a:pt x="222250" y="172457"/>
                  <a:pt x="172457" y="222250"/>
                  <a:pt x="111125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9" name="Text 7"/>
          <p:cNvSpPr/>
          <p:nvPr/>
        </p:nvSpPr>
        <p:spPr>
          <a:xfrm>
            <a:off x="416719" y="1079500"/>
            <a:ext cx="277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0250" y="1095375"/>
            <a:ext cx="153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Client Hello &amp; Server Hello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0250" y="136525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Negotiate TLS version and cipher suite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0250" y="158750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Exchange random numbers R1 and R2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0250" y="180975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Output: Negotiation results, random numbers (Base64)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3375" y="2159000"/>
            <a:ext cx="5699125" cy="889000"/>
          </a:xfrm>
          <a:custGeom>
            <a:avLst/>
            <a:gdLst/>
            <a:ahLst/>
            <a:cxnLst/>
            <a:rect l="l" t="t" r="r" b="b"/>
            <a:pathLst>
              <a:path w="5699125" h="889000">
                <a:moveTo>
                  <a:pt x="0" y="0"/>
                </a:moveTo>
                <a:lnTo>
                  <a:pt x="5635624" y="0"/>
                </a:lnTo>
                <a:cubicBezTo>
                  <a:pt x="5670695" y="0"/>
                  <a:pt x="5699125" y="28430"/>
                  <a:pt x="5699125" y="63501"/>
                </a:cubicBezTo>
                <a:lnTo>
                  <a:pt x="5699125" y="825499"/>
                </a:lnTo>
                <a:cubicBezTo>
                  <a:pt x="5699125" y="860570"/>
                  <a:pt x="5670695" y="889000"/>
                  <a:pt x="5635624" y="889000"/>
                </a:cubicBez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333375" y="2159000"/>
            <a:ext cx="31750" cy="889000"/>
          </a:xfrm>
          <a:custGeom>
            <a:avLst/>
            <a:gdLst/>
            <a:ahLst/>
            <a:cxnLst/>
            <a:rect l="l" t="t" r="r" b="b"/>
            <a:pathLst>
              <a:path w="31750" h="889000">
                <a:moveTo>
                  <a:pt x="0" y="0"/>
                </a:moveTo>
                <a:lnTo>
                  <a:pt x="31750" y="0"/>
                </a:lnTo>
                <a:lnTo>
                  <a:pt x="31750" y="889000"/>
                </a:ln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6" name="Shape 14"/>
          <p:cNvSpPr/>
          <p:nvPr/>
        </p:nvSpPr>
        <p:spPr>
          <a:xfrm>
            <a:off x="444500" y="2254250"/>
            <a:ext cx="222250" cy="222250"/>
          </a:xfrm>
          <a:custGeom>
            <a:avLst/>
            <a:gdLst/>
            <a:ahLst/>
            <a:cxnLst/>
            <a:rect l="l" t="t" r="r" b="b"/>
            <a:pathLst>
              <a:path w="222250" h="222250">
                <a:moveTo>
                  <a:pt x="111125" y="0"/>
                </a:moveTo>
                <a:lnTo>
                  <a:pt x="111125" y="0"/>
                </a:lnTo>
                <a:cubicBezTo>
                  <a:pt x="172457" y="0"/>
                  <a:pt x="222250" y="49793"/>
                  <a:pt x="222250" y="111125"/>
                </a:cubicBezTo>
                <a:lnTo>
                  <a:pt x="222250" y="111125"/>
                </a:lnTo>
                <a:cubicBezTo>
                  <a:pt x="222250" y="172457"/>
                  <a:pt x="172457" y="222250"/>
                  <a:pt x="111125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17" name="Text 15"/>
          <p:cNvSpPr/>
          <p:nvPr/>
        </p:nvSpPr>
        <p:spPr>
          <a:xfrm>
            <a:off x="416719" y="2254250"/>
            <a:ext cx="277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0250" y="2270125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Server Certificate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0250" y="254000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Server presents certificate information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30250" y="276225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Display: Subject, Issuer, validity period, etc.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3375" y="3111500"/>
            <a:ext cx="5699125" cy="1190625"/>
          </a:xfrm>
          <a:custGeom>
            <a:avLst/>
            <a:gdLst/>
            <a:ahLst/>
            <a:cxnLst/>
            <a:rect l="l" t="t" r="r" b="b"/>
            <a:pathLst>
              <a:path w="5699125" h="1190625">
                <a:moveTo>
                  <a:pt x="0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127129"/>
                </a:lnTo>
                <a:cubicBezTo>
                  <a:pt x="5699125" y="1162197"/>
                  <a:pt x="5670697" y="1190625"/>
                  <a:pt x="5635629" y="1190625"/>
                </a:cubicBez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333375" y="3111500"/>
            <a:ext cx="31750" cy="1190625"/>
          </a:xfrm>
          <a:custGeom>
            <a:avLst/>
            <a:gdLst/>
            <a:ahLst/>
            <a:cxnLst/>
            <a:rect l="l" t="t" r="r" b="b"/>
            <a:pathLst>
              <a:path w="31750" h="1190625">
                <a:moveTo>
                  <a:pt x="0" y="0"/>
                </a:moveTo>
                <a:lnTo>
                  <a:pt x="31750" y="0"/>
                </a:lnTo>
                <a:lnTo>
                  <a:pt x="3175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3" name="Shape 21"/>
          <p:cNvSpPr/>
          <p:nvPr/>
        </p:nvSpPr>
        <p:spPr>
          <a:xfrm>
            <a:off x="444500" y="3206750"/>
            <a:ext cx="222250" cy="222250"/>
          </a:xfrm>
          <a:custGeom>
            <a:avLst/>
            <a:gdLst/>
            <a:ahLst/>
            <a:cxnLst/>
            <a:rect l="l" t="t" r="r" b="b"/>
            <a:pathLst>
              <a:path w="222250" h="222250">
                <a:moveTo>
                  <a:pt x="111125" y="0"/>
                </a:moveTo>
                <a:lnTo>
                  <a:pt x="111125" y="0"/>
                </a:lnTo>
                <a:cubicBezTo>
                  <a:pt x="172457" y="0"/>
                  <a:pt x="222250" y="49793"/>
                  <a:pt x="222250" y="111125"/>
                </a:cubicBezTo>
                <a:lnTo>
                  <a:pt x="222250" y="111125"/>
                </a:lnTo>
                <a:cubicBezTo>
                  <a:pt x="222250" y="172457"/>
                  <a:pt x="172457" y="222250"/>
                  <a:pt x="111125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4" name="Text 22"/>
          <p:cNvSpPr/>
          <p:nvPr/>
        </p:nvSpPr>
        <p:spPr>
          <a:xfrm>
            <a:off x="416719" y="3206750"/>
            <a:ext cx="277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30250" y="3222625"/>
            <a:ext cx="1325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Certificate Verification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0250" y="349250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Client verifies certificate authenticity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0250" y="371475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CA signature validation process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4219" y="3940969"/>
            <a:ext cx="5199063" cy="261937"/>
          </a:xfrm>
          <a:custGeom>
            <a:avLst/>
            <a:gdLst/>
            <a:ahLst/>
            <a:cxnLst/>
            <a:rect l="l" t="t" r="r" b="b"/>
            <a:pathLst>
              <a:path w="5199063" h="261937">
                <a:moveTo>
                  <a:pt x="31749" y="0"/>
                </a:moveTo>
                <a:lnTo>
                  <a:pt x="5167313" y="0"/>
                </a:lnTo>
                <a:cubicBezTo>
                  <a:pt x="5184848" y="0"/>
                  <a:pt x="5199063" y="14215"/>
                  <a:pt x="5199063" y="31749"/>
                </a:cubicBezTo>
                <a:lnTo>
                  <a:pt x="5199063" y="230188"/>
                </a:lnTo>
                <a:cubicBezTo>
                  <a:pt x="5199063" y="247723"/>
                  <a:pt x="5184848" y="261937"/>
                  <a:pt x="5167313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12700">
            <a:solidFill>
              <a:srgbClr val="00C950">
                <a:alpha val="4000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801688" y="3976687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Certificate verification passed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33375" y="4365625"/>
            <a:ext cx="5699125" cy="1412875"/>
          </a:xfrm>
          <a:custGeom>
            <a:avLst/>
            <a:gdLst/>
            <a:ahLst/>
            <a:cxnLst/>
            <a:rect l="l" t="t" r="r" b="b"/>
            <a:pathLst>
              <a:path w="5699125" h="1412875">
                <a:moveTo>
                  <a:pt x="0" y="0"/>
                </a:moveTo>
                <a:lnTo>
                  <a:pt x="5635630" y="0"/>
                </a:lnTo>
                <a:cubicBezTo>
                  <a:pt x="5670697" y="0"/>
                  <a:pt x="5699125" y="28428"/>
                  <a:pt x="5699125" y="63495"/>
                </a:cubicBezTo>
                <a:lnTo>
                  <a:pt x="5699125" y="1349380"/>
                </a:lnTo>
                <a:cubicBezTo>
                  <a:pt x="5699125" y="1384447"/>
                  <a:pt x="5670697" y="1412875"/>
                  <a:pt x="5635630" y="1412875"/>
                </a:cubicBezTo>
                <a:lnTo>
                  <a:pt x="0" y="1412875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333375" y="4365625"/>
            <a:ext cx="31750" cy="1412875"/>
          </a:xfrm>
          <a:custGeom>
            <a:avLst/>
            <a:gdLst/>
            <a:ahLst/>
            <a:cxnLst/>
            <a:rect l="l" t="t" r="r" b="b"/>
            <a:pathLst>
              <a:path w="31750" h="1412875">
                <a:moveTo>
                  <a:pt x="0" y="0"/>
                </a:moveTo>
                <a:lnTo>
                  <a:pt x="31750" y="0"/>
                </a:lnTo>
                <a:lnTo>
                  <a:pt x="31750" y="1412875"/>
                </a:lnTo>
                <a:lnTo>
                  <a:pt x="0" y="1412875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32" name="Shape 30"/>
          <p:cNvSpPr/>
          <p:nvPr/>
        </p:nvSpPr>
        <p:spPr>
          <a:xfrm>
            <a:off x="444500" y="4460875"/>
            <a:ext cx="222250" cy="222250"/>
          </a:xfrm>
          <a:custGeom>
            <a:avLst/>
            <a:gdLst/>
            <a:ahLst/>
            <a:cxnLst/>
            <a:rect l="l" t="t" r="r" b="b"/>
            <a:pathLst>
              <a:path w="222250" h="222250">
                <a:moveTo>
                  <a:pt x="111125" y="0"/>
                </a:moveTo>
                <a:lnTo>
                  <a:pt x="111125" y="0"/>
                </a:lnTo>
                <a:cubicBezTo>
                  <a:pt x="172457" y="0"/>
                  <a:pt x="222250" y="49793"/>
                  <a:pt x="222250" y="111125"/>
                </a:cubicBezTo>
                <a:lnTo>
                  <a:pt x="222250" y="111125"/>
                </a:lnTo>
                <a:cubicBezTo>
                  <a:pt x="222250" y="172457"/>
                  <a:pt x="172457" y="222250"/>
                  <a:pt x="111125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33" name="Text 31"/>
          <p:cNvSpPr/>
          <p:nvPr/>
        </p:nvSpPr>
        <p:spPr>
          <a:xfrm>
            <a:off x="416719" y="4460875"/>
            <a:ext cx="277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30250" y="4476750"/>
            <a:ext cx="84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Exchange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30250" y="4746625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Client generates PMS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30250" y="4968875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Encrypt PMS with server public key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30250" y="5191125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Server decrypts PMS with private key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34219" y="5417344"/>
            <a:ext cx="5199063" cy="261937"/>
          </a:xfrm>
          <a:custGeom>
            <a:avLst/>
            <a:gdLst/>
            <a:ahLst/>
            <a:cxnLst/>
            <a:rect l="l" t="t" r="r" b="b"/>
            <a:pathLst>
              <a:path w="5199063" h="261937">
                <a:moveTo>
                  <a:pt x="31749" y="0"/>
                </a:moveTo>
                <a:lnTo>
                  <a:pt x="5167313" y="0"/>
                </a:lnTo>
                <a:cubicBezTo>
                  <a:pt x="5184848" y="0"/>
                  <a:pt x="5199063" y="14215"/>
                  <a:pt x="5199063" y="31749"/>
                </a:cubicBezTo>
                <a:lnTo>
                  <a:pt x="5199063" y="230188"/>
                </a:lnTo>
                <a:cubicBezTo>
                  <a:pt x="5199063" y="247723"/>
                  <a:pt x="5184848" y="261937"/>
                  <a:pt x="5167313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12700">
            <a:solidFill>
              <a:srgbClr val="00C950">
                <a:alpha val="40000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801688" y="5453063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PMS match successful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75375" y="984250"/>
            <a:ext cx="5699125" cy="889000"/>
          </a:xfrm>
          <a:custGeom>
            <a:avLst/>
            <a:gdLst/>
            <a:ahLst/>
            <a:cxnLst/>
            <a:rect l="l" t="t" r="r" b="b"/>
            <a:pathLst>
              <a:path w="5699125" h="889000">
                <a:moveTo>
                  <a:pt x="0" y="0"/>
                </a:moveTo>
                <a:lnTo>
                  <a:pt x="5635624" y="0"/>
                </a:lnTo>
                <a:cubicBezTo>
                  <a:pt x="5670695" y="0"/>
                  <a:pt x="5699125" y="28430"/>
                  <a:pt x="5699125" y="63501"/>
                </a:cubicBezTo>
                <a:lnTo>
                  <a:pt x="5699125" y="825499"/>
                </a:lnTo>
                <a:cubicBezTo>
                  <a:pt x="5699125" y="860570"/>
                  <a:pt x="5670695" y="889000"/>
                  <a:pt x="5635624" y="889000"/>
                </a:cubicBez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6175375" y="984250"/>
            <a:ext cx="31750" cy="889000"/>
          </a:xfrm>
          <a:custGeom>
            <a:avLst/>
            <a:gdLst/>
            <a:ahLst/>
            <a:cxnLst/>
            <a:rect l="l" t="t" r="r" b="b"/>
            <a:pathLst>
              <a:path w="31750" h="889000">
                <a:moveTo>
                  <a:pt x="0" y="0"/>
                </a:moveTo>
                <a:lnTo>
                  <a:pt x="31750" y="0"/>
                </a:lnTo>
                <a:lnTo>
                  <a:pt x="31750" y="889000"/>
                </a:ln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2" name="Shape 40"/>
          <p:cNvSpPr/>
          <p:nvPr/>
        </p:nvSpPr>
        <p:spPr>
          <a:xfrm>
            <a:off x="6286500" y="1079500"/>
            <a:ext cx="222250" cy="222250"/>
          </a:xfrm>
          <a:custGeom>
            <a:avLst/>
            <a:gdLst/>
            <a:ahLst/>
            <a:cxnLst/>
            <a:rect l="l" t="t" r="r" b="b"/>
            <a:pathLst>
              <a:path w="222250" h="222250">
                <a:moveTo>
                  <a:pt x="111125" y="0"/>
                </a:moveTo>
                <a:lnTo>
                  <a:pt x="111125" y="0"/>
                </a:lnTo>
                <a:cubicBezTo>
                  <a:pt x="172457" y="0"/>
                  <a:pt x="222250" y="49793"/>
                  <a:pt x="222250" y="111125"/>
                </a:cubicBezTo>
                <a:lnTo>
                  <a:pt x="222250" y="111125"/>
                </a:lnTo>
                <a:cubicBezTo>
                  <a:pt x="222250" y="172457"/>
                  <a:pt x="172457" y="222250"/>
                  <a:pt x="111125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3" name="Text 41"/>
          <p:cNvSpPr/>
          <p:nvPr/>
        </p:nvSpPr>
        <p:spPr>
          <a:xfrm>
            <a:off x="6258719" y="1079500"/>
            <a:ext cx="277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72250" y="1095375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Session Key Generation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72250" y="136525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Generate session key using R1, R2, PMS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72250" y="158750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Output: Session key (Base64)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75375" y="1936750"/>
            <a:ext cx="5699125" cy="889000"/>
          </a:xfrm>
          <a:custGeom>
            <a:avLst/>
            <a:gdLst/>
            <a:ahLst/>
            <a:cxnLst/>
            <a:rect l="l" t="t" r="r" b="b"/>
            <a:pathLst>
              <a:path w="5699125" h="889000">
                <a:moveTo>
                  <a:pt x="0" y="0"/>
                </a:moveTo>
                <a:lnTo>
                  <a:pt x="5635624" y="0"/>
                </a:lnTo>
                <a:cubicBezTo>
                  <a:pt x="5670695" y="0"/>
                  <a:pt x="5699125" y="28430"/>
                  <a:pt x="5699125" y="63501"/>
                </a:cubicBezTo>
                <a:lnTo>
                  <a:pt x="5699125" y="825499"/>
                </a:lnTo>
                <a:cubicBezTo>
                  <a:pt x="5699125" y="860570"/>
                  <a:pt x="5670695" y="889000"/>
                  <a:pt x="5635624" y="889000"/>
                </a:cubicBez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175375" y="1936750"/>
            <a:ext cx="31750" cy="889000"/>
          </a:xfrm>
          <a:custGeom>
            <a:avLst/>
            <a:gdLst/>
            <a:ahLst/>
            <a:cxnLst/>
            <a:rect l="l" t="t" r="r" b="b"/>
            <a:pathLst>
              <a:path w="31750" h="889000">
                <a:moveTo>
                  <a:pt x="0" y="0"/>
                </a:moveTo>
                <a:lnTo>
                  <a:pt x="31750" y="0"/>
                </a:lnTo>
                <a:lnTo>
                  <a:pt x="31750" y="889000"/>
                </a:ln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49" name="Shape 47"/>
          <p:cNvSpPr/>
          <p:nvPr/>
        </p:nvSpPr>
        <p:spPr>
          <a:xfrm>
            <a:off x="6286500" y="2032000"/>
            <a:ext cx="222250" cy="222250"/>
          </a:xfrm>
          <a:custGeom>
            <a:avLst/>
            <a:gdLst/>
            <a:ahLst/>
            <a:cxnLst/>
            <a:rect l="l" t="t" r="r" b="b"/>
            <a:pathLst>
              <a:path w="222250" h="222250">
                <a:moveTo>
                  <a:pt x="111125" y="0"/>
                </a:moveTo>
                <a:lnTo>
                  <a:pt x="111125" y="0"/>
                </a:lnTo>
                <a:cubicBezTo>
                  <a:pt x="172457" y="0"/>
                  <a:pt x="222250" y="49793"/>
                  <a:pt x="222250" y="111125"/>
                </a:cubicBezTo>
                <a:lnTo>
                  <a:pt x="222250" y="111125"/>
                </a:lnTo>
                <a:cubicBezTo>
                  <a:pt x="222250" y="172457"/>
                  <a:pt x="172457" y="222250"/>
                  <a:pt x="111125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3B5998"/>
          </a:solidFill>
          <a:ln/>
        </p:spPr>
      </p:sp>
      <p:sp>
        <p:nvSpPr>
          <p:cNvPr id="50" name="Text 48"/>
          <p:cNvSpPr/>
          <p:nvPr/>
        </p:nvSpPr>
        <p:spPr>
          <a:xfrm>
            <a:off x="6258719" y="2032000"/>
            <a:ext cx="277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572250" y="2047875"/>
            <a:ext cx="182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Change Cipher Spec &amp; Finished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572250" y="231775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Both parties switch to encrypted mode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572250" y="254000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Exchange Finished messages to confirm handshake completion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75375" y="2889250"/>
            <a:ext cx="5699125" cy="1190625"/>
          </a:xfrm>
          <a:custGeom>
            <a:avLst/>
            <a:gdLst/>
            <a:ahLst/>
            <a:cxnLst/>
            <a:rect l="l" t="t" r="r" b="b"/>
            <a:pathLst>
              <a:path w="5699125" h="1190625">
                <a:moveTo>
                  <a:pt x="0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127129"/>
                </a:lnTo>
                <a:cubicBezTo>
                  <a:pt x="5699125" y="1162197"/>
                  <a:pt x="5670697" y="1190625"/>
                  <a:pt x="5635629" y="1190625"/>
                </a:cubicBez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3B5998">
              <a:alpha val="14902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6175375" y="2889250"/>
            <a:ext cx="31750" cy="1190625"/>
          </a:xfrm>
          <a:custGeom>
            <a:avLst/>
            <a:gdLst/>
            <a:ahLst/>
            <a:cxnLst/>
            <a:rect l="l" t="t" r="r" b="b"/>
            <a:pathLst>
              <a:path w="31750" h="1190625">
                <a:moveTo>
                  <a:pt x="0" y="0"/>
                </a:moveTo>
                <a:lnTo>
                  <a:pt x="31750" y="0"/>
                </a:lnTo>
                <a:lnTo>
                  <a:pt x="3175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6" name="Shape 54"/>
          <p:cNvSpPr/>
          <p:nvPr/>
        </p:nvSpPr>
        <p:spPr>
          <a:xfrm>
            <a:off x="6286500" y="2984500"/>
            <a:ext cx="222250" cy="222250"/>
          </a:xfrm>
          <a:custGeom>
            <a:avLst/>
            <a:gdLst/>
            <a:ahLst/>
            <a:cxnLst/>
            <a:rect l="l" t="t" r="r" b="b"/>
            <a:pathLst>
              <a:path w="222250" h="222250">
                <a:moveTo>
                  <a:pt x="111125" y="0"/>
                </a:moveTo>
                <a:lnTo>
                  <a:pt x="111125" y="0"/>
                </a:lnTo>
                <a:cubicBezTo>
                  <a:pt x="172457" y="0"/>
                  <a:pt x="222250" y="49793"/>
                  <a:pt x="222250" y="111125"/>
                </a:cubicBezTo>
                <a:lnTo>
                  <a:pt x="222250" y="111125"/>
                </a:lnTo>
                <a:cubicBezTo>
                  <a:pt x="222250" y="172457"/>
                  <a:pt x="172457" y="222250"/>
                  <a:pt x="111125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7" name="Text 55"/>
          <p:cNvSpPr/>
          <p:nvPr/>
        </p:nvSpPr>
        <p:spPr>
          <a:xfrm>
            <a:off x="6258719" y="2984500"/>
            <a:ext cx="277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1A20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572250" y="3000375"/>
            <a:ext cx="155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Encrypted Communication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572250" y="327025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Encrypt HTTP messages using session key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572250" y="3492500"/>
            <a:ext cx="527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Server decrypts HTTP messages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576219" y="3718719"/>
            <a:ext cx="5199063" cy="261937"/>
          </a:xfrm>
          <a:custGeom>
            <a:avLst/>
            <a:gdLst/>
            <a:ahLst/>
            <a:cxnLst/>
            <a:rect l="l" t="t" r="r" b="b"/>
            <a:pathLst>
              <a:path w="5199063" h="261937">
                <a:moveTo>
                  <a:pt x="31749" y="0"/>
                </a:moveTo>
                <a:lnTo>
                  <a:pt x="5167313" y="0"/>
                </a:lnTo>
                <a:cubicBezTo>
                  <a:pt x="5184848" y="0"/>
                  <a:pt x="5199063" y="14215"/>
                  <a:pt x="5199063" y="31749"/>
                </a:cubicBezTo>
                <a:lnTo>
                  <a:pt x="5199063" y="230188"/>
                </a:lnTo>
                <a:cubicBezTo>
                  <a:pt x="5199063" y="247723"/>
                  <a:pt x="5184848" y="261937"/>
                  <a:pt x="5167313" y="261938"/>
                </a:cubicBezTo>
                <a:lnTo>
                  <a:pt x="31749" y="261937"/>
                </a:lnTo>
                <a:cubicBezTo>
                  <a:pt x="14215" y="261938"/>
                  <a:pt x="0" y="247723"/>
                  <a:pt x="0" y="230188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12700">
            <a:solidFill>
              <a:srgbClr val="00C950">
                <a:alpha val="40000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6643688" y="3754438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Data transmitted completely and securely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163469" y="4147344"/>
            <a:ext cx="5707063" cy="777875"/>
          </a:xfrm>
          <a:custGeom>
            <a:avLst/>
            <a:gdLst/>
            <a:ahLst/>
            <a:cxnLst/>
            <a:rect l="l" t="t" r="r" b="b"/>
            <a:pathLst>
              <a:path w="5707063" h="777875">
                <a:moveTo>
                  <a:pt x="63498" y="0"/>
                </a:moveTo>
                <a:lnTo>
                  <a:pt x="5643565" y="0"/>
                </a:lnTo>
                <a:cubicBezTo>
                  <a:pt x="5678634" y="0"/>
                  <a:pt x="5707063" y="28429"/>
                  <a:pt x="5707063" y="63498"/>
                </a:cubicBezTo>
                <a:lnTo>
                  <a:pt x="5707063" y="714377"/>
                </a:lnTo>
                <a:cubicBezTo>
                  <a:pt x="5707063" y="749446"/>
                  <a:pt x="5678634" y="777875"/>
                  <a:pt x="5643565" y="777875"/>
                </a:cubicBezTo>
                <a:lnTo>
                  <a:pt x="63498" y="777875"/>
                </a:lnTo>
                <a:cubicBezTo>
                  <a:pt x="28429" y="777875"/>
                  <a:pt x="0" y="749446"/>
                  <a:pt x="0" y="714377"/>
                </a:cubicBezTo>
                <a:lnTo>
                  <a:pt x="0" y="63498"/>
                </a:lnTo>
                <a:cubicBezTo>
                  <a:pt x="0" y="28452"/>
                  <a:pt x="28452" y="0"/>
                  <a:pt x="63498" y="0"/>
                </a:cubicBezTo>
                <a:close/>
              </a:path>
            </a:pathLst>
          </a:custGeom>
          <a:solidFill>
            <a:srgbClr val="D4AF37">
              <a:alpha val="10196"/>
            </a:srgbClr>
          </a:solidFill>
          <a:ln w="12700">
            <a:solidFill>
              <a:srgbClr val="D4AF37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6282531" y="427037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2623" y="33096"/>
                </a:moveTo>
                <a:cubicBezTo>
                  <a:pt x="-865" y="29607"/>
                  <a:pt x="-865" y="23943"/>
                  <a:pt x="2623" y="20455"/>
                </a:cubicBezTo>
                <a:cubicBezTo>
                  <a:pt x="6111" y="16966"/>
                  <a:pt x="11776" y="16966"/>
                  <a:pt x="15264" y="20455"/>
                </a:cubicBezTo>
                <a:lnTo>
                  <a:pt x="59913" y="65103"/>
                </a:lnTo>
                <a:cubicBezTo>
                  <a:pt x="63401" y="68591"/>
                  <a:pt x="63401" y="74256"/>
                  <a:pt x="59913" y="77744"/>
                </a:cubicBezTo>
                <a:lnTo>
                  <a:pt x="15264" y="122393"/>
                </a:lnTo>
                <a:cubicBezTo>
                  <a:pt x="11776" y="125881"/>
                  <a:pt x="6111" y="125881"/>
                  <a:pt x="2623" y="122393"/>
                </a:cubicBezTo>
                <a:cubicBezTo>
                  <a:pt x="-865" y="118904"/>
                  <a:pt x="-865" y="113240"/>
                  <a:pt x="2623" y="109751"/>
                </a:cubicBezTo>
                <a:lnTo>
                  <a:pt x="40937" y="71438"/>
                </a:lnTo>
                <a:lnTo>
                  <a:pt x="2623" y="33096"/>
                </a:lnTo>
                <a:close/>
                <a:moveTo>
                  <a:pt x="62508" y="107156"/>
                </a:moveTo>
                <a:lnTo>
                  <a:pt x="133945" y="107156"/>
                </a:lnTo>
                <a:cubicBezTo>
                  <a:pt x="138885" y="107156"/>
                  <a:pt x="142875" y="111147"/>
                  <a:pt x="142875" y="116086"/>
                </a:cubicBezTo>
                <a:cubicBezTo>
                  <a:pt x="142875" y="121025"/>
                  <a:pt x="138885" y="125016"/>
                  <a:pt x="133945" y="125016"/>
                </a:cubicBezTo>
                <a:lnTo>
                  <a:pt x="62508" y="125016"/>
                </a:lnTo>
                <a:cubicBezTo>
                  <a:pt x="57569" y="125016"/>
                  <a:pt x="53578" y="121025"/>
                  <a:pt x="53578" y="116086"/>
                </a:cubicBezTo>
                <a:cubicBezTo>
                  <a:pt x="53578" y="111147"/>
                  <a:pt x="57569" y="107156"/>
                  <a:pt x="62508" y="107156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65" name="Text 63"/>
          <p:cNvSpPr/>
          <p:nvPr/>
        </p:nvSpPr>
        <p:spPr>
          <a:xfrm>
            <a:off x="6504781" y="4246563"/>
            <a:ext cx="1230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Execution Command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262688" y="4500563"/>
            <a:ext cx="5508625" cy="325438"/>
          </a:xfrm>
          <a:custGeom>
            <a:avLst/>
            <a:gdLst/>
            <a:ahLst/>
            <a:cxnLst/>
            <a:rect l="l" t="t" r="r" b="b"/>
            <a:pathLst>
              <a:path w="5508625" h="325438">
                <a:moveTo>
                  <a:pt x="63499" y="0"/>
                </a:moveTo>
                <a:lnTo>
                  <a:pt x="5445126" y="0"/>
                </a:lnTo>
                <a:cubicBezTo>
                  <a:pt x="5480195" y="0"/>
                  <a:pt x="5508625" y="28430"/>
                  <a:pt x="5508625" y="63499"/>
                </a:cubicBezTo>
                <a:lnTo>
                  <a:pt x="5508625" y="261938"/>
                </a:lnTo>
                <a:cubicBezTo>
                  <a:pt x="5508625" y="297008"/>
                  <a:pt x="5480195" y="325438"/>
                  <a:pt x="5445126" y="325438"/>
                </a:cubicBezTo>
                <a:lnTo>
                  <a:pt x="63499" y="325438"/>
                </a:lnTo>
                <a:cubicBezTo>
                  <a:pt x="28430" y="325438"/>
                  <a:pt x="0" y="297008"/>
                  <a:pt x="0" y="261938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6326188" y="4583906"/>
            <a:ext cx="2507382" cy="146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D4AF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 tls.demo.TLSHandshakeSimulator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21469" y="5845969"/>
            <a:ext cx="11549063" cy="865188"/>
          </a:xfrm>
          <a:custGeom>
            <a:avLst/>
            <a:gdLst/>
            <a:ahLst/>
            <a:cxnLst/>
            <a:rect l="l" t="t" r="r" b="b"/>
            <a:pathLst>
              <a:path w="11549063" h="865188">
                <a:moveTo>
                  <a:pt x="63496" y="0"/>
                </a:moveTo>
                <a:lnTo>
                  <a:pt x="11485566" y="0"/>
                </a:lnTo>
                <a:cubicBezTo>
                  <a:pt x="11520634" y="0"/>
                  <a:pt x="11549063" y="28428"/>
                  <a:pt x="11549063" y="63496"/>
                </a:cubicBezTo>
                <a:lnTo>
                  <a:pt x="11549063" y="801691"/>
                </a:lnTo>
                <a:cubicBezTo>
                  <a:pt x="11549063" y="836759"/>
                  <a:pt x="11520634" y="865188"/>
                  <a:pt x="11485566" y="865188"/>
                </a:cubicBezTo>
                <a:lnTo>
                  <a:pt x="63496" y="865188"/>
                </a:lnTo>
                <a:cubicBezTo>
                  <a:pt x="28428" y="865188"/>
                  <a:pt x="0" y="836759"/>
                  <a:pt x="0" y="801691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440531" y="596900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93762" y="98227"/>
                </a:moveTo>
                <a:cubicBezTo>
                  <a:pt x="120886" y="98227"/>
                  <a:pt x="142875" y="76237"/>
                  <a:pt x="142875" y="49113"/>
                </a:cubicBezTo>
                <a:cubicBezTo>
                  <a:pt x="142875" y="21989"/>
                  <a:pt x="120886" y="0"/>
                  <a:pt x="93762" y="0"/>
                </a:cubicBezTo>
                <a:cubicBezTo>
                  <a:pt x="66638" y="0"/>
                  <a:pt x="44648" y="21989"/>
                  <a:pt x="44648" y="49113"/>
                </a:cubicBezTo>
                <a:cubicBezTo>
                  <a:pt x="44648" y="54332"/>
                  <a:pt x="45458" y="59382"/>
                  <a:pt x="46965" y="64098"/>
                </a:cubicBezTo>
                <a:lnTo>
                  <a:pt x="1953" y="109110"/>
                </a:lnTo>
                <a:cubicBezTo>
                  <a:pt x="698" y="110365"/>
                  <a:pt x="0" y="112068"/>
                  <a:pt x="0" y="113854"/>
                </a:cubicBezTo>
                <a:lnTo>
                  <a:pt x="0" y="136178"/>
                </a:lnTo>
                <a:cubicBezTo>
                  <a:pt x="0" y="139889"/>
                  <a:pt x="2986" y="142875"/>
                  <a:pt x="6697" y="142875"/>
                </a:cubicBezTo>
                <a:lnTo>
                  <a:pt x="29021" y="142875"/>
                </a:lnTo>
                <a:cubicBezTo>
                  <a:pt x="32733" y="142875"/>
                  <a:pt x="35719" y="139889"/>
                  <a:pt x="35719" y="136178"/>
                </a:cubicBezTo>
                <a:lnTo>
                  <a:pt x="35719" y="125016"/>
                </a:lnTo>
                <a:lnTo>
                  <a:pt x="46881" y="125016"/>
                </a:lnTo>
                <a:cubicBezTo>
                  <a:pt x="50592" y="125016"/>
                  <a:pt x="53578" y="122030"/>
                  <a:pt x="53578" y="118318"/>
                </a:cubicBezTo>
                <a:lnTo>
                  <a:pt x="53578" y="107156"/>
                </a:lnTo>
                <a:lnTo>
                  <a:pt x="64740" y="107156"/>
                </a:lnTo>
                <a:cubicBezTo>
                  <a:pt x="66526" y="107156"/>
                  <a:pt x="68228" y="106459"/>
                  <a:pt x="69484" y="105203"/>
                </a:cubicBezTo>
                <a:lnTo>
                  <a:pt x="78777" y="95910"/>
                </a:lnTo>
                <a:cubicBezTo>
                  <a:pt x="83493" y="97417"/>
                  <a:pt x="88543" y="98227"/>
                  <a:pt x="93762" y="98227"/>
                </a:cubicBezTo>
                <a:close/>
                <a:moveTo>
                  <a:pt x="104924" y="26789"/>
                </a:moveTo>
                <a:cubicBezTo>
                  <a:pt x="111084" y="26789"/>
                  <a:pt x="116086" y="31791"/>
                  <a:pt x="116086" y="37951"/>
                </a:cubicBezTo>
                <a:cubicBezTo>
                  <a:pt x="116086" y="44112"/>
                  <a:pt x="111084" y="49113"/>
                  <a:pt x="104924" y="49113"/>
                </a:cubicBezTo>
                <a:cubicBezTo>
                  <a:pt x="98763" y="49113"/>
                  <a:pt x="93762" y="44112"/>
                  <a:pt x="93762" y="37951"/>
                </a:cubicBezTo>
                <a:cubicBezTo>
                  <a:pt x="93762" y="31791"/>
                  <a:pt x="98763" y="26789"/>
                  <a:pt x="104924" y="2678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70" name="Text 68"/>
          <p:cNvSpPr/>
          <p:nvPr/>
        </p:nvSpPr>
        <p:spPr>
          <a:xfrm>
            <a:off x="662781" y="5945188"/>
            <a:ext cx="928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Takeaways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36563" y="62309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72" name="Text 70"/>
          <p:cNvSpPr/>
          <p:nvPr/>
        </p:nvSpPr>
        <p:spPr>
          <a:xfrm>
            <a:off x="642938" y="6199188"/>
            <a:ext cx="36909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Asymmetric encryption (RSA) securely exchanges symmetric keys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175375" y="62309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74" name="Text 72"/>
          <p:cNvSpPr/>
          <p:nvPr/>
        </p:nvSpPr>
        <p:spPr>
          <a:xfrm>
            <a:off x="6381750" y="6199188"/>
            <a:ext cx="365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Symmetric encryption (AES-GCM) efficiently encrypts actual data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436563" y="64531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76" name="Text 74"/>
          <p:cNvSpPr/>
          <p:nvPr/>
        </p:nvSpPr>
        <p:spPr>
          <a:xfrm>
            <a:off x="642938" y="6421438"/>
            <a:ext cx="3278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certificates and CA signatures prevent MITM attacks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6175375" y="64531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78" name="Text 76"/>
          <p:cNvSpPr/>
          <p:nvPr/>
        </p:nvSpPr>
        <p:spPr>
          <a:xfrm>
            <a:off x="6381750" y="6421438"/>
            <a:ext cx="4468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keys generated from both random numbers and PMS ensure uniqueness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8588" y="466165"/>
            <a:ext cx="358588" cy="358588"/>
          </a:xfrm>
          <a:custGeom>
            <a:avLst/>
            <a:gdLst/>
            <a:ahLst/>
            <a:cxnLst/>
            <a:rect l="l" t="t" r="r" b="b"/>
            <a:pathLst>
              <a:path w="358588" h="358588">
                <a:moveTo>
                  <a:pt x="71718" y="0"/>
                </a:moveTo>
                <a:lnTo>
                  <a:pt x="286871" y="0"/>
                </a:lnTo>
                <a:cubicBezTo>
                  <a:pt x="326479" y="0"/>
                  <a:pt x="358588" y="32109"/>
                  <a:pt x="358588" y="71718"/>
                </a:cubicBezTo>
                <a:lnTo>
                  <a:pt x="358588" y="286871"/>
                </a:lnTo>
                <a:cubicBezTo>
                  <a:pt x="358588" y="326479"/>
                  <a:pt x="326479" y="358588"/>
                  <a:pt x="286871" y="358588"/>
                </a:cubicBezTo>
                <a:lnTo>
                  <a:pt x="71718" y="358588"/>
                </a:lnTo>
                <a:cubicBezTo>
                  <a:pt x="32109" y="358588"/>
                  <a:pt x="0" y="326479"/>
                  <a:pt x="0" y="286871"/>
                </a:cubicBezTo>
                <a:lnTo>
                  <a:pt x="0" y="71718"/>
                </a:lnTo>
                <a:cubicBezTo>
                  <a:pt x="0" y="32136"/>
                  <a:pt x="32136" y="0"/>
                  <a:pt x="71718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459441" y="564776"/>
            <a:ext cx="161365" cy="161365"/>
          </a:xfrm>
          <a:custGeom>
            <a:avLst/>
            <a:gdLst/>
            <a:ahLst/>
            <a:cxnLst/>
            <a:rect l="l" t="t" r="r" b="b"/>
            <a:pathLst>
              <a:path w="161365" h="161365">
                <a:moveTo>
                  <a:pt x="80682" y="0"/>
                </a:moveTo>
                <a:cubicBezTo>
                  <a:pt x="82132" y="0"/>
                  <a:pt x="83582" y="315"/>
                  <a:pt x="84906" y="914"/>
                </a:cubicBezTo>
                <a:lnTo>
                  <a:pt x="144283" y="26096"/>
                </a:lnTo>
                <a:cubicBezTo>
                  <a:pt x="151216" y="29027"/>
                  <a:pt x="156385" y="35866"/>
                  <a:pt x="156354" y="44123"/>
                </a:cubicBezTo>
                <a:cubicBezTo>
                  <a:pt x="156196" y="75388"/>
                  <a:pt x="143337" y="132590"/>
                  <a:pt x="89034" y="158591"/>
                </a:cubicBezTo>
                <a:cubicBezTo>
                  <a:pt x="83771" y="161113"/>
                  <a:pt x="77657" y="161113"/>
                  <a:pt x="72394" y="158591"/>
                </a:cubicBezTo>
                <a:cubicBezTo>
                  <a:pt x="18059" y="132590"/>
                  <a:pt x="5232" y="75388"/>
                  <a:pt x="5074" y="44123"/>
                </a:cubicBezTo>
                <a:cubicBezTo>
                  <a:pt x="5043" y="35866"/>
                  <a:pt x="10211" y="29027"/>
                  <a:pt x="17145" y="26096"/>
                </a:cubicBezTo>
                <a:lnTo>
                  <a:pt x="76491" y="914"/>
                </a:lnTo>
                <a:cubicBezTo>
                  <a:pt x="77814" y="315"/>
                  <a:pt x="79233" y="0"/>
                  <a:pt x="80682" y="0"/>
                </a:cubicBezTo>
                <a:close/>
                <a:moveTo>
                  <a:pt x="80682" y="21053"/>
                </a:moveTo>
                <a:lnTo>
                  <a:pt x="80682" y="140217"/>
                </a:lnTo>
                <a:cubicBezTo>
                  <a:pt x="124175" y="119164"/>
                  <a:pt x="135868" y="72520"/>
                  <a:pt x="136151" y="44596"/>
                </a:cubicBezTo>
                <a:lnTo>
                  <a:pt x="80682" y="21085"/>
                </a:lnTo>
                <a:lnTo>
                  <a:pt x="80682" y="21085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" name="Text 2"/>
          <p:cNvSpPr/>
          <p:nvPr/>
        </p:nvSpPr>
        <p:spPr>
          <a:xfrm>
            <a:off x="824753" y="358588"/>
            <a:ext cx="4365812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kern="0" spc="56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Assessment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24753" y="573741"/>
            <a:ext cx="4455459" cy="35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1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 Analysis &amp; Protection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3071" y="1151965"/>
            <a:ext cx="3720353" cy="3890682"/>
          </a:xfrm>
          <a:custGeom>
            <a:avLst/>
            <a:gdLst/>
            <a:ahLst/>
            <a:cxnLst/>
            <a:rect l="l" t="t" r="r" b="b"/>
            <a:pathLst>
              <a:path w="3720353" h="3890682">
                <a:moveTo>
                  <a:pt x="71728" y="0"/>
                </a:moveTo>
                <a:lnTo>
                  <a:pt x="3648625" y="0"/>
                </a:lnTo>
                <a:cubicBezTo>
                  <a:pt x="3688239" y="0"/>
                  <a:pt x="3720353" y="32114"/>
                  <a:pt x="3720353" y="71728"/>
                </a:cubicBezTo>
                <a:lnTo>
                  <a:pt x="3720353" y="3818954"/>
                </a:lnTo>
                <a:cubicBezTo>
                  <a:pt x="3720353" y="3858568"/>
                  <a:pt x="3688239" y="3890682"/>
                  <a:pt x="3648625" y="3890682"/>
                </a:cubicBezTo>
                <a:lnTo>
                  <a:pt x="71728" y="3890682"/>
                </a:lnTo>
                <a:cubicBezTo>
                  <a:pt x="32114" y="3890682"/>
                  <a:pt x="0" y="3858568"/>
                  <a:pt x="0" y="3818954"/>
                </a:cubicBezTo>
                <a:lnTo>
                  <a:pt x="0" y="71728"/>
                </a:lnTo>
                <a:cubicBezTo>
                  <a:pt x="0" y="32114"/>
                  <a:pt x="32114" y="0"/>
                  <a:pt x="71728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10988" y="1299882"/>
            <a:ext cx="430306" cy="430306"/>
          </a:xfrm>
          <a:custGeom>
            <a:avLst/>
            <a:gdLst/>
            <a:ahLst/>
            <a:cxnLst/>
            <a:rect l="l" t="t" r="r" b="b"/>
            <a:pathLst>
              <a:path w="430306" h="430306">
                <a:moveTo>
                  <a:pt x="215153" y="0"/>
                </a:moveTo>
                <a:lnTo>
                  <a:pt x="215153" y="0"/>
                </a:lnTo>
                <a:cubicBezTo>
                  <a:pt x="333899" y="0"/>
                  <a:pt x="430306" y="96407"/>
                  <a:pt x="430306" y="215153"/>
                </a:cubicBezTo>
                <a:lnTo>
                  <a:pt x="430306" y="215153"/>
                </a:lnTo>
                <a:cubicBezTo>
                  <a:pt x="430306" y="333899"/>
                  <a:pt x="333899" y="430306"/>
                  <a:pt x="215153" y="430306"/>
                </a:cubicBezTo>
                <a:lnTo>
                  <a:pt x="215153" y="430306"/>
                </a:lnTo>
                <a:cubicBezTo>
                  <a:pt x="96407" y="430306"/>
                  <a:pt x="0" y="333899"/>
                  <a:pt x="0" y="215153"/>
                </a:cubicBezTo>
                <a:lnTo>
                  <a:pt x="0" y="215153"/>
                </a:lnTo>
                <a:cubicBezTo>
                  <a:pt x="0" y="96407"/>
                  <a:pt x="96407" y="0"/>
                  <a:pt x="215153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8" name="Shape 6"/>
          <p:cNvSpPr/>
          <p:nvPr/>
        </p:nvSpPr>
        <p:spPr>
          <a:xfrm>
            <a:off x="636494" y="1425388"/>
            <a:ext cx="179294" cy="179294"/>
          </a:xfrm>
          <a:custGeom>
            <a:avLst/>
            <a:gdLst/>
            <a:ahLst/>
            <a:cxnLst/>
            <a:rect l="l" t="t" r="r" b="b"/>
            <a:pathLst>
              <a:path w="179294" h="179294">
                <a:moveTo>
                  <a:pt x="117662" y="123265"/>
                </a:moveTo>
                <a:cubicBezTo>
                  <a:pt x="151700" y="123265"/>
                  <a:pt x="179294" y="95670"/>
                  <a:pt x="179294" y="61632"/>
                </a:cubicBezTo>
                <a:cubicBezTo>
                  <a:pt x="179294" y="27594"/>
                  <a:pt x="151700" y="0"/>
                  <a:pt x="117662" y="0"/>
                </a:cubicBezTo>
                <a:cubicBezTo>
                  <a:pt x="83624" y="0"/>
                  <a:pt x="56029" y="27594"/>
                  <a:pt x="56029" y="61632"/>
                </a:cubicBezTo>
                <a:cubicBezTo>
                  <a:pt x="56029" y="68181"/>
                  <a:pt x="57045" y="74519"/>
                  <a:pt x="58936" y="80437"/>
                </a:cubicBezTo>
                <a:lnTo>
                  <a:pt x="2451" y="136922"/>
                </a:lnTo>
                <a:cubicBezTo>
                  <a:pt x="875" y="138498"/>
                  <a:pt x="0" y="140634"/>
                  <a:pt x="0" y="142875"/>
                </a:cubicBezTo>
                <a:lnTo>
                  <a:pt x="0" y="170890"/>
                </a:lnTo>
                <a:cubicBezTo>
                  <a:pt x="0" y="175547"/>
                  <a:pt x="3747" y="179294"/>
                  <a:pt x="8404" y="179294"/>
                </a:cubicBezTo>
                <a:lnTo>
                  <a:pt x="36419" y="179294"/>
                </a:lnTo>
                <a:cubicBezTo>
                  <a:pt x="41077" y="179294"/>
                  <a:pt x="44824" y="175547"/>
                  <a:pt x="44824" y="170890"/>
                </a:cubicBezTo>
                <a:lnTo>
                  <a:pt x="44824" y="156882"/>
                </a:lnTo>
                <a:lnTo>
                  <a:pt x="58831" y="156882"/>
                </a:lnTo>
                <a:cubicBezTo>
                  <a:pt x="63488" y="156882"/>
                  <a:pt x="67235" y="153135"/>
                  <a:pt x="67235" y="148478"/>
                </a:cubicBezTo>
                <a:lnTo>
                  <a:pt x="67235" y="134471"/>
                </a:lnTo>
                <a:lnTo>
                  <a:pt x="81243" y="134471"/>
                </a:lnTo>
                <a:cubicBezTo>
                  <a:pt x="83484" y="134471"/>
                  <a:pt x="85620" y="133595"/>
                  <a:pt x="87196" y="132019"/>
                </a:cubicBezTo>
                <a:lnTo>
                  <a:pt x="98857" y="120358"/>
                </a:lnTo>
                <a:cubicBezTo>
                  <a:pt x="104775" y="122249"/>
                  <a:pt x="111113" y="123265"/>
                  <a:pt x="117662" y="123265"/>
                </a:cubicBezTo>
                <a:close/>
                <a:moveTo>
                  <a:pt x="131669" y="33618"/>
                </a:moveTo>
                <a:cubicBezTo>
                  <a:pt x="139400" y="33618"/>
                  <a:pt x="145676" y="39894"/>
                  <a:pt x="145676" y="47625"/>
                </a:cubicBezTo>
                <a:cubicBezTo>
                  <a:pt x="145676" y="55356"/>
                  <a:pt x="139400" y="61632"/>
                  <a:pt x="131669" y="61632"/>
                </a:cubicBezTo>
                <a:cubicBezTo>
                  <a:pt x="123938" y="61632"/>
                  <a:pt x="117662" y="55356"/>
                  <a:pt x="117662" y="47625"/>
                </a:cubicBezTo>
                <a:cubicBezTo>
                  <a:pt x="117662" y="39894"/>
                  <a:pt x="123938" y="33618"/>
                  <a:pt x="131669" y="33618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9" name="Text 7"/>
          <p:cNvSpPr/>
          <p:nvPr/>
        </p:nvSpPr>
        <p:spPr>
          <a:xfrm>
            <a:off x="1048871" y="1389529"/>
            <a:ext cx="1891553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2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Exchange Security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0988" y="1873624"/>
            <a:ext cx="3424518" cy="1147482"/>
          </a:xfrm>
          <a:custGeom>
            <a:avLst/>
            <a:gdLst/>
            <a:ahLst/>
            <a:cxnLst/>
            <a:rect l="l" t="t" r="r" b="b"/>
            <a:pathLst>
              <a:path w="3424518" h="1147482">
                <a:moveTo>
                  <a:pt x="71718" y="0"/>
                </a:moveTo>
                <a:lnTo>
                  <a:pt x="3352800" y="0"/>
                </a:lnTo>
                <a:cubicBezTo>
                  <a:pt x="3392409" y="0"/>
                  <a:pt x="3424518" y="32109"/>
                  <a:pt x="3424518" y="71718"/>
                </a:cubicBezTo>
                <a:lnTo>
                  <a:pt x="3424518" y="1075765"/>
                </a:lnTo>
                <a:cubicBezTo>
                  <a:pt x="3424518" y="1115373"/>
                  <a:pt x="3392409" y="1147482"/>
                  <a:pt x="3352800" y="1147482"/>
                </a:cubicBezTo>
                <a:lnTo>
                  <a:pt x="71718" y="1147482"/>
                </a:lnTo>
                <a:cubicBezTo>
                  <a:pt x="32109" y="1147482"/>
                  <a:pt x="0" y="1115373"/>
                  <a:pt x="0" y="1075765"/>
                </a:cubicBezTo>
                <a:lnTo>
                  <a:pt x="0" y="71718"/>
                </a:lnTo>
                <a:cubicBezTo>
                  <a:pt x="0" y="32136"/>
                  <a:pt x="32136" y="0"/>
                  <a:pt x="7171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18565" y="2008094"/>
            <a:ext cx="1093414" cy="156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RSA Foundation: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8565" y="2268071"/>
            <a:ext cx="3281082" cy="6454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based on large integer factorization problem — computationally infeasible to derive private key from public key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0988" y="3128682"/>
            <a:ext cx="3424518" cy="726141"/>
          </a:xfrm>
          <a:custGeom>
            <a:avLst/>
            <a:gdLst/>
            <a:ahLst/>
            <a:cxnLst/>
            <a:rect l="l" t="t" r="r" b="b"/>
            <a:pathLst>
              <a:path w="3424518" h="726141">
                <a:moveTo>
                  <a:pt x="71721" y="0"/>
                </a:moveTo>
                <a:lnTo>
                  <a:pt x="3352797" y="0"/>
                </a:lnTo>
                <a:cubicBezTo>
                  <a:pt x="3392407" y="0"/>
                  <a:pt x="3424518" y="32111"/>
                  <a:pt x="3424518" y="71721"/>
                </a:cubicBezTo>
                <a:lnTo>
                  <a:pt x="3424518" y="654420"/>
                </a:lnTo>
                <a:cubicBezTo>
                  <a:pt x="3424518" y="694031"/>
                  <a:pt x="3392407" y="726141"/>
                  <a:pt x="3352797" y="726141"/>
                </a:cubicBezTo>
                <a:lnTo>
                  <a:pt x="71721" y="726141"/>
                </a:lnTo>
                <a:cubicBezTo>
                  <a:pt x="32111" y="726141"/>
                  <a:pt x="0" y="694031"/>
                  <a:pt x="0" y="654420"/>
                </a:cubicBezTo>
                <a:lnTo>
                  <a:pt x="0" y="71721"/>
                </a:lnTo>
                <a:cubicBezTo>
                  <a:pt x="0" y="32111"/>
                  <a:pt x="32111" y="0"/>
                  <a:pt x="7172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18565" y="3263153"/>
            <a:ext cx="1409980" cy="156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Exclusive Decryption: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8565" y="3523129"/>
            <a:ext cx="3281082" cy="224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Only server with private key </a:t>
            </a:r>
            <a:r>
              <a:rPr lang="en-US" sz="1129" dirty="0">
                <a:solidFill>
                  <a:srgbClr val="D4AF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</a:t>
            </a: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 decrypt PMS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0988" y="3957918"/>
            <a:ext cx="3424518" cy="932329"/>
          </a:xfrm>
          <a:custGeom>
            <a:avLst/>
            <a:gdLst/>
            <a:ahLst/>
            <a:cxnLst/>
            <a:rect l="l" t="t" r="r" b="b"/>
            <a:pathLst>
              <a:path w="3424518" h="932329">
                <a:moveTo>
                  <a:pt x="71715" y="0"/>
                </a:moveTo>
                <a:lnTo>
                  <a:pt x="3352803" y="0"/>
                </a:lnTo>
                <a:cubicBezTo>
                  <a:pt x="3392410" y="0"/>
                  <a:pt x="3424518" y="32108"/>
                  <a:pt x="3424518" y="71715"/>
                </a:cubicBezTo>
                <a:lnTo>
                  <a:pt x="3424518" y="860615"/>
                </a:lnTo>
                <a:cubicBezTo>
                  <a:pt x="3424518" y="900222"/>
                  <a:pt x="3392410" y="932329"/>
                  <a:pt x="3352803" y="932329"/>
                </a:cubicBezTo>
                <a:lnTo>
                  <a:pt x="71715" y="932329"/>
                </a:lnTo>
                <a:cubicBezTo>
                  <a:pt x="32108" y="932329"/>
                  <a:pt x="0" y="900222"/>
                  <a:pt x="0" y="860615"/>
                </a:cubicBezTo>
                <a:lnTo>
                  <a:pt x="0" y="71715"/>
                </a:lnTo>
                <a:cubicBezTo>
                  <a:pt x="0" y="32108"/>
                  <a:pt x="32108" y="0"/>
                  <a:pt x="7171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18565" y="4092388"/>
            <a:ext cx="1696851" cy="156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Eavesdropping Protection: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18565" y="4352365"/>
            <a:ext cx="3281082" cy="430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Even if attacker intercepts ciphertext, PMS cannot be recovered without private key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35824" y="1151965"/>
            <a:ext cx="3720353" cy="3890682"/>
          </a:xfrm>
          <a:custGeom>
            <a:avLst/>
            <a:gdLst/>
            <a:ahLst/>
            <a:cxnLst/>
            <a:rect l="l" t="t" r="r" b="b"/>
            <a:pathLst>
              <a:path w="3720353" h="3890682">
                <a:moveTo>
                  <a:pt x="71728" y="0"/>
                </a:moveTo>
                <a:lnTo>
                  <a:pt x="3648625" y="0"/>
                </a:lnTo>
                <a:cubicBezTo>
                  <a:pt x="3688239" y="0"/>
                  <a:pt x="3720353" y="32114"/>
                  <a:pt x="3720353" y="71728"/>
                </a:cubicBezTo>
                <a:lnTo>
                  <a:pt x="3720353" y="3818954"/>
                </a:lnTo>
                <a:cubicBezTo>
                  <a:pt x="3720353" y="3858568"/>
                  <a:pt x="3688239" y="3890682"/>
                  <a:pt x="3648625" y="3890682"/>
                </a:cubicBezTo>
                <a:lnTo>
                  <a:pt x="71728" y="3890682"/>
                </a:lnTo>
                <a:cubicBezTo>
                  <a:pt x="32114" y="3890682"/>
                  <a:pt x="0" y="3858568"/>
                  <a:pt x="0" y="3818954"/>
                </a:cubicBezTo>
                <a:lnTo>
                  <a:pt x="0" y="71728"/>
                </a:lnTo>
                <a:cubicBezTo>
                  <a:pt x="0" y="32114"/>
                  <a:pt x="32114" y="0"/>
                  <a:pt x="71728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383741" y="1299882"/>
            <a:ext cx="430306" cy="430306"/>
          </a:xfrm>
          <a:custGeom>
            <a:avLst/>
            <a:gdLst/>
            <a:ahLst/>
            <a:cxnLst/>
            <a:rect l="l" t="t" r="r" b="b"/>
            <a:pathLst>
              <a:path w="430306" h="430306">
                <a:moveTo>
                  <a:pt x="215153" y="0"/>
                </a:moveTo>
                <a:lnTo>
                  <a:pt x="215153" y="0"/>
                </a:lnTo>
                <a:cubicBezTo>
                  <a:pt x="333899" y="0"/>
                  <a:pt x="430306" y="96407"/>
                  <a:pt x="430306" y="215153"/>
                </a:cubicBezTo>
                <a:lnTo>
                  <a:pt x="430306" y="215153"/>
                </a:lnTo>
                <a:cubicBezTo>
                  <a:pt x="430306" y="333899"/>
                  <a:pt x="333899" y="430306"/>
                  <a:pt x="215153" y="430306"/>
                </a:cubicBezTo>
                <a:lnTo>
                  <a:pt x="215153" y="430306"/>
                </a:lnTo>
                <a:cubicBezTo>
                  <a:pt x="96407" y="430306"/>
                  <a:pt x="0" y="333899"/>
                  <a:pt x="0" y="215153"/>
                </a:cubicBezTo>
                <a:lnTo>
                  <a:pt x="0" y="215153"/>
                </a:lnTo>
                <a:cubicBezTo>
                  <a:pt x="0" y="96407"/>
                  <a:pt x="96407" y="0"/>
                  <a:pt x="215153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1" name="Shape 19"/>
          <p:cNvSpPr/>
          <p:nvPr/>
        </p:nvSpPr>
        <p:spPr>
          <a:xfrm>
            <a:off x="4498041" y="1425388"/>
            <a:ext cx="201706" cy="179294"/>
          </a:xfrm>
          <a:custGeom>
            <a:avLst/>
            <a:gdLst/>
            <a:ahLst/>
            <a:cxnLst/>
            <a:rect l="l" t="t" r="r" b="b"/>
            <a:pathLst>
              <a:path w="201706" h="179294">
                <a:moveTo>
                  <a:pt x="78441" y="86846"/>
                </a:moveTo>
                <a:cubicBezTo>
                  <a:pt x="101634" y="86846"/>
                  <a:pt x="120463" y="68016"/>
                  <a:pt x="120463" y="44824"/>
                </a:cubicBezTo>
                <a:cubicBezTo>
                  <a:pt x="120463" y="21631"/>
                  <a:pt x="101634" y="2801"/>
                  <a:pt x="78441" y="2801"/>
                </a:cubicBezTo>
                <a:cubicBezTo>
                  <a:pt x="55249" y="2801"/>
                  <a:pt x="36419" y="21631"/>
                  <a:pt x="36419" y="44824"/>
                </a:cubicBezTo>
                <a:cubicBezTo>
                  <a:pt x="36419" y="68016"/>
                  <a:pt x="55249" y="86846"/>
                  <a:pt x="78441" y="86846"/>
                </a:cubicBezTo>
                <a:close/>
                <a:moveTo>
                  <a:pt x="68041" y="106456"/>
                </a:moveTo>
                <a:cubicBezTo>
                  <a:pt x="33548" y="106456"/>
                  <a:pt x="5603" y="134401"/>
                  <a:pt x="5603" y="168894"/>
                </a:cubicBezTo>
                <a:cubicBezTo>
                  <a:pt x="5603" y="174637"/>
                  <a:pt x="10260" y="179294"/>
                  <a:pt x="16003" y="179294"/>
                </a:cubicBezTo>
                <a:lnTo>
                  <a:pt x="104075" y="179294"/>
                </a:lnTo>
                <a:cubicBezTo>
                  <a:pt x="91398" y="164376"/>
                  <a:pt x="84044" y="145151"/>
                  <a:pt x="84044" y="124806"/>
                </a:cubicBezTo>
                <a:lnTo>
                  <a:pt x="84044" y="113915"/>
                </a:lnTo>
                <a:cubicBezTo>
                  <a:pt x="84044" y="111358"/>
                  <a:pt x="84394" y="108837"/>
                  <a:pt x="85060" y="106456"/>
                </a:cubicBezTo>
                <a:lnTo>
                  <a:pt x="68041" y="106456"/>
                </a:lnTo>
                <a:close/>
                <a:moveTo>
                  <a:pt x="155937" y="171065"/>
                </a:moveTo>
                <a:lnTo>
                  <a:pt x="151279" y="173271"/>
                </a:lnTo>
                <a:lnTo>
                  <a:pt x="151279" y="107401"/>
                </a:lnTo>
                <a:lnTo>
                  <a:pt x="184897" y="118607"/>
                </a:lnTo>
                <a:lnTo>
                  <a:pt x="184897" y="125471"/>
                </a:lnTo>
                <a:cubicBezTo>
                  <a:pt x="184897" y="145011"/>
                  <a:pt x="173621" y="162765"/>
                  <a:pt x="155937" y="171100"/>
                </a:cubicBezTo>
                <a:close/>
                <a:moveTo>
                  <a:pt x="147743" y="90873"/>
                </a:moveTo>
                <a:lnTo>
                  <a:pt x="108522" y="103935"/>
                </a:lnTo>
                <a:cubicBezTo>
                  <a:pt x="103935" y="105475"/>
                  <a:pt x="100853" y="109748"/>
                  <a:pt x="100853" y="114580"/>
                </a:cubicBezTo>
                <a:lnTo>
                  <a:pt x="100853" y="125471"/>
                </a:lnTo>
                <a:cubicBezTo>
                  <a:pt x="100853" y="151525"/>
                  <a:pt x="115911" y="175232"/>
                  <a:pt x="139443" y="186298"/>
                </a:cubicBezTo>
                <a:lnTo>
                  <a:pt x="145922" y="189344"/>
                </a:lnTo>
                <a:cubicBezTo>
                  <a:pt x="147602" y="190115"/>
                  <a:pt x="149423" y="190535"/>
                  <a:pt x="151244" y="190535"/>
                </a:cubicBezTo>
                <a:cubicBezTo>
                  <a:pt x="153065" y="190535"/>
                  <a:pt x="154921" y="190115"/>
                  <a:pt x="156567" y="189344"/>
                </a:cubicBezTo>
                <a:lnTo>
                  <a:pt x="163046" y="186298"/>
                </a:lnTo>
                <a:cubicBezTo>
                  <a:pt x="186648" y="175197"/>
                  <a:pt x="201706" y="151490"/>
                  <a:pt x="201706" y="125436"/>
                </a:cubicBezTo>
                <a:lnTo>
                  <a:pt x="201706" y="114545"/>
                </a:lnTo>
                <a:cubicBezTo>
                  <a:pt x="201706" y="109713"/>
                  <a:pt x="198624" y="105440"/>
                  <a:pt x="194037" y="103900"/>
                </a:cubicBezTo>
                <a:lnTo>
                  <a:pt x="154816" y="90838"/>
                </a:lnTo>
                <a:cubicBezTo>
                  <a:pt x="152505" y="90067"/>
                  <a:pt x="150019" y="90067"/>
                  <a:pt x="147743" y="90838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2" name="Text 20"/>
          <p:cNvSpPr/>
          <p:nvPr/>
        </p:nvSpPr>
        <p:spPr>
          <a:xfrm>
            <a:off x="4921624" y="1389529"/>
            <a:ext cx="1640541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2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Identity Verification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383741" y="1873624"/>
            <a:ext cx="3424518" cy="932329"/>
          </a:xfrm>
          <a:custGeom>
            <a:avLst/>
            <a:gdLst/>
            <a:ahLst/>
            <a:cxnLst/>
            <a:rect l="l" t="t" r="r" b="b"/>
            <a:pathLst>
              <a:path w="3424518" h="932329">
                <a:moveTo>
                  <a:pt x="71715" y="0"/>
                </a:moveTo>
                <a:lnTo>
                  <a:pt x="3352803" y="0"/>
                </a:lnTo>
                <a:cubicBezTo>
                  <a:pt x="3392410" y="0"/>
                  <a:pt x="3424518" y="32108"/>
                  <a:pt x="3424518" y="71715"/>
                </a:cubicBezTo>
                <a:lnTo>
                  <a:pt x="3424518" y="860615"/>
                </a:lnTo>
                <a:cubicBezTo>
                  <a:pt x="3424518" y="900222"/>
                  <a:pt x="3392410" y="932329"/>
                  <a:pt x="3352803" y="932329"/>
                </a:cubicBezTo>
                <a:lnTo>
                  <a:pt x="71715" y="932329"/>
                </a:lnTo>
                <a:cubicBezTo>
                  <a:pt x="32108" y="932329"/>
                  <a:pt x="0" y="900222"/>
                  <a:pt x="0" y="860615"/>
                </a:cubicBezTo>
                <a:lnTo>
                  <a:pt x="0" y="71715"/>
                </a:lnTo>
                <a:cubicBezTo>
                  <a:pt x="0" y="32108"/>
                  <a:pt x="32108" y="0"/>
                  <a:pt x="7171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4491318" y="2008094"/>
            <a:ext cx="907957" cy="156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 Signature: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91318" y="2268071"/>
            <a:ext cx="3281082" cy="430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Prevents certificate forgery — attackers cannot create valid signatures without CA private key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383741" y="2913529"/>
            <a:ext cx="3424518" cy="932329"/>
          </a:xfrm>
          <a:custGeom>
            <a:avLst/>
            <a:gdLst/>
            <a:ahLst/>
            <a:cxnLst/>
            <a:rect l="l" t="t" r="r" b="b"/>
            <a:pathLst>
              <a:path w="3424518" h="932329">
                <a:moveTo>
                  <a:pt x="71715" y="0"/>
                </a:moveTo>
                <a:lnTo>
                  <a:pt x="3352803" y="0"/>
                </a:lnTo>
                <a:cubicBezTo>
                  <a:pt x="3392410" y="0"/>
                  <a:pt x="3424518" y="32108"/>
                  <a:pt x="3424518" y="71715"/>
                </a:cubicBezTo>
                <a:lnTo>
                  <a:pt x="3424518" y="860615"/>
                </a:lnTo>
                <a:cubicBezTo>
                  <a:pt x="3424518" y="900222"/>
                  <a:pt x="3392410" y="932329"/>
                  <a:pt x="3352803" y="932329"/>
                </a:cubicBezTo>
                <a:lnTo>
                  <a:pt x="71715" y="932329"/>
                </a:lnTo>
                <a:cubicBezTo>
                  <a:pt x="32108" y="932329"/>
                  <a:pt x="0" y="900222"/>
                  <a:pt x="0" y="860615"/>
                </a:cubicBezTo>
                <a:lnTo>
                  <a:pt x="0" y="71715"/>
                </a:lnTo>
                <a:cubicBezTo>
                  <a:pt x="0" y="32108"/>
                  <a:pt x="32108" y="0"/>
                  <a:pt x="7171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4491318" y="3048000"/>
            <a:ext cx="1222422" cy="156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Tamper Detection: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91318" y="3307976"/>
            <a:ext cx="3281082" cy="430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Any modification to certificate changes hash value, causing verification failure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383741" y="3953435"/>
            <a:ext cx="3424518" cy="932329"/>
          </a:xfrm>
          <a:custGeom>
            <a:avLst/>
            <a:gdLst/>
            <a:ahLst/>
            <a:cxnLst/>
            <a:rect l="l" t="t" r="r" b="b"/>
            <a:pathLst>
              <a:path w="3424518" h="932329">
                <a:moveTo>
                  <a:pt x="71715" y="0"/>
                </a:moveTo>
                <a:lnTo>
                  <a:pt x="3352803" y="0"/>
                </a:lnTo>
                <a:cubicBezTo>
                  <a:pt x="3392410" y="0"/>
                  <a:pt x="3424518" y="32108"/>
                  <a:pt x="3424518" y="71715"/>
                </a:cubicBezTo>
                <a:lnTo>
                  <a:pt x="3424518" y="860615"/>
                </a:lnTo>
                <a:cubicBezTo>
                  <a:pt x="3424518" y="900222"/>
                  <a:pt x="3392410" y="932329"/>
                  <a:pt x="3352803" y="932329"/>
                </a:cubicBezTo>
                <a:lnTo>
                  <a:pt x="71715" y="932329"/>
                </a:lnTo>
                <a:cubicBezTo>
                  <a:pt x="32108" y="932329"/>
                  <a:pt x="0" y="900222"/>
                  <a:pt x="0" y="860615"/>
                </a:cubicBezTo>
                <a:lnTo>
                  <a:pt x="0" y="71715"/>
                </a:lnTo>
                <a:cubicBezTo>
                  <a:pt x="0" y="32108"/>
                  <a:pt x="32108" y="0"/>
                  <a:pt x="7171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4491318" y="4087906"/>
            <a:ext cx="1163311" cy="156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MITM Prevention: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491318" y="4347882"/>
            <a:ext cx="3281082" cy="430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Attackers cannot impersonate legitimate servers without valid CA-signed certificate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08576" y="1151965"/>
            <a:ext cx="3720353" cy="3890682"/>
          </a:xfrm>
          <a:custGeom>
            <a:avLst/>
            <a:gdLst/>
            <a:ahLst/>
            <a:cxnLst/>
            <a:rect l="l" t="t" r="r" b="b"/>
            <a:pathLst>
              <a:path w="3720353" h="3890682">
                <a:moveTo>
                  <a:pt x="71728" y="0"/>
                </a:moveTo>
                <a:lnTo>
                  <a:pt x="3648625" y="0"/>
                </a:lnTo>
                <a:cubicBezTo>
                  <a:pt x="3688239" y="0"/>
                  <a:pt x="3720353" y="32114"/>
                  <a:pt x="3720353" y="71728"/>
                </a:cubicBezTo>
                <a:lnTo>
                  <a:pt x="3720353" y="3818954"/>
                </a:lnTo>
                <a:cubicBezTo>
                  <a:pt x="3720353" y="3858568"/>
                  <a:pt x="3688239" y="3890682"/>
                  <a:pt x="3648625" y="3890682"/>
                </a:cubicBezTo>
                <a:lnTo>
                  <a:pt x="71728" y="3890682"/>
                </a:lnTo>
                <a:cubicBezTo>
                  <a:pt x="32114" y="3890682"/>
                  <a:pt x="0" y="3858568"/>
                  <a:pt x="0" y="3818954"/>
                </a:cubicBezTo>
                <a:lnTo>
                  <a:pt x="0" y="71728"/>
                </a:lnTo>
                <a:cubicBezTo>
                  <a:pt x="0" y="32114"/>
                  <a:pt x="32114" y="0"/>
                  <a:pt x="71728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256494" y="1299882"/>
            <a:ext cx="430306" cy="430306"/>
          </a:xfrm>
          <a:custGeom>
            <a:avLst/>
            <a:gdLst/>
            <a:ahLst/>
            <a:cxnLst/>
            <a:rect l="l" t="t" r="r" b="b"/>
            <a:pathLst>
              <a:path w="430306" h="430306">
                <a:moveTo>
                  <a:pt x="215153" y="0"/>
                </a:moveTo>
                <a:lnTo>
                  <a:pt x="215153" y="0"/>
                </a:lnTo>
                <a:cubicBezTo>
                  <a:pt x="333899" y="0"/>
                  <a:pt x="430306" y="96407"/>
                  <a:pt x="430306" y="215153"/>
                </a:cubicBezTo>
                <a:lnTo>
                  <a:pt x="430306" y="215153"/>
                </a:lnTo>
                <a:cubicBezTo>
                  <a:pt x="430306" y="333899"/>
                  <a:pt x="333899" y="430306"/>
                  <a:pt x="215153" y="430306"/>
                </a:cubicBezTo>
                <a:lnTo>
                  <a:pt x="215153" y="430306"/>
                </a:lnTo>
                <a:cubicBezTo>
                  <a:pt x="96407" y="430306"/>
                  <a:pt x="0" y="333899"/>
                  <a:pt x="0" y="215153"/>
                </a:cubicBezTo>
                <a:lnTo>
                  <a:pt x="0" y="215153"/>
                </a:lnTo>
                <a:cubicBezTo>
                  <a:pt x="0" y="96407"/>
                  <a:pt x="96407" y="0"/>
                  <a:pt x="215153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4" name="Shape 32"/>
          <p:cNvSpPr/>
          <p:nvPr/>
        </p:nvSpPr>
        <p:spPr>
          <a:xfrm>
            <a:off x="8404412" y="1425388"/>
            <a:ext cx="134471" cy="179294"/>
          </a:xfrm>
          <a:custGeom>
            <a:avLst/>
            <a:gdLst/>
            <a:ahLst/>
            <a:cxnLst/>
            <a:rect l="l" t="t" r="r" b="b"/>
            <a:pathLst>
              <a:path w="134471" h="179294">
                <a:moveTo>
                  <a:pt x="44824" y="33618"/>
                </a:moveTo>
                <a:lnTo>
                  <a:pt x="44824" y="56029"/>
                </a:lnTo>
                <a:lnTo>
                  <a:pt x="89647" y="56029"/>
                </a:lnTo>
                <a:lnTo>
                  <a:pt x="89647" y="33618"/>
                </a:lnTo>
                <a:cubicBezTo>
                  <a:pt x="89647" y="21256"/>
                  <a:pt x="79597" y="11206"/>
                  <a:pt x="67235" y="11206"/>
                </a:cubicBezTo>
                <a:cubicBezTo>
                  <a:pt x="54874" y="11206"/>
                  <a:pt x="44824" y="21256"/>
                  <a:pt x="44824" y="33618"/>
                </a:cubicBezTo>
                <a:close/>
                <a:moveTo>
                  <a:pt x="22412" y="56029"/>
                </a:moveTo>
                <a:lnTo>
                  <a:pt x="22412" y="33618"/>
                </a:lnTo>
                <a:cubicBezTo>
                  <a:pt x="22412" y="8860"/>
                  <a:pt x="42477" y="-11206"/>
                  <a:pt x="67235" y="-11206"/>
                </a:cubicBezTo>
                <a:cubicBezTo>
                  <a:pt x="91993" y="-11206"/>
                  <a:pt x="112059" y="8860"/>
                  <a:pt x="112059" y="33618"/>
                </a:cubicBezTo>
                <a:lnTo>
                  <a:pt x="112059" y="56029"/>
                </a:lnTo>
                <a:cubicBezTo>
                  <a:pt x="124420" y="56029"/>
                  <a:pt x="134471" y="66080"/>
                  <a:pt x="134471" y="78441"/>
                </a:cubicBezTo>
                <a:lnTo>
                  <a:pt x="134471" y="156882"/>
                </a:lnTo>
                <a:cubicBezTo>
                  <a:pt x="134471" y="169244"/>
                  <a:pt x="124420" y="179294"/>
                  <a:pt x="112059" y="179294"/>
                </a:cubicBezTo>
                <a:lnTo>
                  <a:pt x="22412" y="179294"/>
                </a:lnTo>
                <a:cubicBezTo>
                  <a:pt x="10050" y="179294"/>
                  <a:pt x="0" y="169244"/>
                  <a:pt x="0" y="156882"/>
                </a:cubicBezTo>
                <a:lnTo>
                  <a:pt x="0" y="78441"/>
                </a:lnTo>
                <a:cubicBezTo>
                  <a:pt x="0" y="66080"/>
                  <a:pt x="10050" y="56029"/>
                  <a:pt x="22412" y="56029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5" name="Text 33"/>
          <p:cNvSpPr/>
          <p:nvPr/>
        </p:nvSpPr>
        <p:spPr>
          <a:xfrm>
            <a:off x="8794376" y="1389529"/>
            <a:ext cx="2043953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2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Encryption Security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56494" y="1873624"/>
            <a:ext cx="3424518" cy="932329"/>
          </a:xfrm>
          <a:custGeom>
            <a:avLst/>
            <a:gdLst/>
            <a:ahLst/>
            <a:cxnLst/>
            <a:rect l="l" t="t" r="r" b="b"/>
            <a:pathLst>
              <a:path w="3424518" h="932329">
                <a:moveTo>
                  <a:pt x="71715" y="0"/>
                </a:moveTo>
                <a:lnTo>
                  <a:pt x="3352803" y="0"/>
                </a:lnTo>
                <a:cubicBezTo>
                  <a:pt x="3392410" y="0"/>
                  <a:pt x="3424518" y="32108"/>
                  <a:pt x="3424518" y="71715"/>
                </a:cubicBezTo>
                <a:lnTo>
                  <a:pt x="3424518" y="860615"/>
                </a:lnTo>
                <a:cubicBezTo>
                  <a:pt x="3424518" y="900222"/>
                  <a:pt x="3392410" y="932329"/>
                  <a:pt x="3352803" y="932329"/>
                </a:cubicBezTo>
                <a:lnTo>
                  <a:pt x="71715" y="932329"/>
                </a:lnTo>
                <a:cubicBezTo>
                  <a:pt x="32108" y="932329"/>
                  <a:pt x="0" y="900222"/>
                  <a:pt x="0" y="860615"/>
                </a:cubicBezTo>
                <a:lnTo>
                  <a:pt x="0" y="71715"/>
                </a:lnTo>
                <a:cubicBezTo>
                  <a:pt x="0" y="32108"/>
                  <a:pt x="32108" y="0"/>
                  <a:pt x="7171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364071" y="2008094"/>
            <a:ext cx="1209885" cy="156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AES-256 Strength: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64071" y="2268071"/>
            <a:ext cx="3281082" cy="430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256-bit key provides computational security — brute force attack infeasible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56494" y="2913529"/>
            <a:ext cx="3424518" cy="932329"/>
          </a:xfrm>
          <a:custGeom>
            <a:avLst/>
            <a:gdLst/>
            <a:ahLst/>
            <a:cxnLst/>
            <a:rect l="l" t="t" r="r" b="b"/>
            <a:pathLst>
              <a:path w="3424518" h="932329">
                <a:moveTo>
                  <a:pt x="71715" y="0"/>
                </a:moveTo>
                <a:lnTo>
                  <a:pt x="3352803" y="0"/>
                </a:lnTo>
                <a:cubicBezTo>
                  <a:pt x="3392410" y="0"/>
                  <a:pt x="3424518" y="32108"/>
                  <a:pt x="3424518" y="71715"/>
                </a:cubicBezTo>
                <a:lnTo>
                  <a:pt x="3424518" y="860615"/>
                </a:lnTo>
                <a:cubicBezTo>
                  <a:pt x="3424518" y="900222"/>
                  <a:pt x="3392410" y="932329"/>
                  <a:pt x="3352803" y="932329"/>
                </a:cubicBezTo>
                <a:lnTo>
                  <a:pt x="71715" y="932329"/>
                </a:lnTo>
                <a:cubicBezTo>
                  <a:pt x="32108" y="932329"/>
                  <a:pt x="0" y="900222"/>
                  <a:pt x="0" y="860615"/>
                </a:cubicBezTo>
                <a:lnTo>
                  <a:pt x="0" y="71715"/>
                </a:lnTo>
                <a:cubicBezTo>
                  <a:pt x="0" y="32108"/>
                  <a:pt x="32108" y="0"/>
                  <a:pt x="7171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364071" y="3048000"/>
            <a:ext cx="1352900" cy="156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GCM Authentication: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64071" y="3307976"/>
            <a:ext cx="3281082" cy="430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Provides both confidentiality and integrity — any tampering detected immediately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56494" y="3953435"/>
            <a:ext cx="3424518" cy="932329"/>
          </a:xfrm>
          <a:custGeom>
            <a:avLst/>
            <a:gdLst/>
            <a:ahLst/>
            <a:cxnLst/>
            <a:rect l="l" t="t" r="r" b="b"/>
            <a:pathLst>
              <a:path w="3424518" h="932329">
                <a:moveTo>
                  <a:pt x="71715" y="0"/>
                </a:moveTo>
                <a:lnTo>
                  <a:pt x="3352803" y="0"/>
                </a:lnTo>
                <a:cubicBezTo>
                  <a:pt x="3392410" y="0"/>
                  <a:pt x="3424518" y="32108"/>
                  <a:pt x="3424518" y="71715"/>
                </a:cubicBezTo>
                <a:lnTo>
                  <a:pt x="3424518" y="860615"/>
                </a:lnTo>
                <a:cubicBezTo>
                  <a:pt x="3424518" y="900222"/>
                  <a:pt x="3392410" y="932329"/>
                  <a:pt x="3352803" y="932329"/>
                </a:cubicBezTo>
                <a:lnTo>
                  <a:pt x="71715" y="932329"/>
                </a:lnTo>
                <a:cubicBezTo>
                  <a:pt x="32108" y="932329"/>
                  <a:pt x="0" y="900222"/>
                  <a:pt x="0" y="860615"/>
                </a:cubicBezTo>
                <a:lnTo>
                  <a:pt x="0" y="71715"/>
                </a:lnTo>
                <a:cubicBezTo>
                  <a:pt x="0" y="32108"/>
                  <a:pt x="32108" y="0"/>
                  <a:pt x="71715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8364071" y="4087906"/>
            <a:ext cx="1656019" cy="1568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Replay Attack Prevention: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364071" y="4347882"/>
            <a:ext cx="3281082" cy="430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IV for each encryption ensures same plaintext produces different ciphertext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63071" y="5190565"/>
            <a:ext cx="5656729" cy="1658471"/>
          </a:xfrm>
          <a:custGeom>
            <a:avLst/>
            <a:gdLst/>
            <a:ahLst/>
            <a:cxnLst/>
            <a:rect l="l" t="t" r="r" b="b"/>
            <a:pathLst>
              <a:path w="5656729" h="1658471">
                <a:moveTo>
                  <a:pt x="71712" y="0"/>
                </a:moveTo>
                <a:lnTo>
                  <a:pt x="5585017" y="0"/>
                </a:lnTo>
                <a:cubicBezTo>
                  <a:pt x="5624623" y="0"/>
                  <a:pt x="5656729" y="32107"/>
                  <a:pt x="5656729" y="71712"/>
                </a:cubicBezTo>
                <a:lnTo>
                  <a:pt x="5656729" y="1586758"/>
                </a:lnTo>
                <a:cubicBezTo>
                  <a:pt x="5656729" y="1626364"/>
                  <a:pt x="5624623" y="1658471"/>
                  <a:pt x="5585017" y="1658471"/>
                </a:cubicBezTo>
                <a:lnTo>
                  <a:pt x="71712" y="1658471"/>
                </a:lnTo>
                <a:cubicBezTo>
                  <a:pt x="32107" y="1658471"/>
                  <a:pt x="0" y="1626364"/>
                  <a:pt x="0" y="1586758"/>
                </a:cubicBezTo>
                <a:lnTo>
                  <a:pt x="0" y="71712"/>
                </a:lnTo>
                <a:cubicBezTo>
                  <a:pt x="0" y="32107"/>
                  <a:pt x="32107" y="0"/>
                  <a:pt x="71712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270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533400" y="5374341"/>
            <a:ext cx="179294" cy="179294"/>
          </a:xfrm>
          <a:custGeom>
            <a:avLst/>
            <a:gdLst/>
            <a:ahLst/>
            <a:cxnLst/>
            <a:rect l="l" t="t" r="r" b="b"/>
            <a:pathLst>
              <a:path w="179294" h="179294">
                <a:moveTo>
                  <a:pt x="89647" y="0"/>
                </a:moveTo>
                <a:cubicBezTo>
                  <a:pt x="94795" y="0"/>
                  <a:pt x="99522" y="2836"/>
                  <a:pt x="101974" y="7354"/>
                </a:cubicBezTo>
                <a:lnTo>
                  <a:pt x="177613" y="147427"/>
                </a:lnTo>
                <a:cubicBezTo>
                  <a:pt x="179959" y="151770"/>
                  <a:pt x="179854" y="157022"/>
                  <a:pt x="177333" y="161260"/>
                </a:cubicBezTo>
                <a:cubicBezTo>
                  <a:pt x="174812" y="165497"/>
                  <a:pt x="170224" y="168088"/>
                  <a:pt x="165287" y="168088"/>
                </a:cubicBezTo>
                <a:lnTo>
                  <a:pt x="14007" y="168088"/>
                </a:lnTo>
                <a:cubicBezTo>
                  <a:pt x="9070" y="168088"/>
                  <a:pt x="4517" y="165497"/>
                  <a:pt x="1961" y="161260"/>
                </a:cubicBezTo>
                <a:cubicBezTo>
                  <a:pt x="-595" y="157022"/>
                  <a:pt x="-665" y="151770"/>
                  <a:pt x="1681" y="147427"/>
                </a:cubicBezTo>
                <a:lnTo>
                  <a:pt x="77321" y="7354"/>
                </a:lnTo>
                <a:cubicBezTo>
                  <a:pt x="79772" y="2836"/>
                  <a:pt x="84499" y="0"/>
                  <a:pt x="89647" y="0"/>
                </a:cubicBezTo>
                <a:close/>
                <a:moveTo>
                  <a:pt x="89647" y="58831"/>
                </a:moveTo>
                <a:cubicBezTo>
                  <a:pt x="84990" y="58831"/>
                  <a:pt x="81243" y="62578"/>
                  <a:pt x="81243" y="67235"/>
                </a:cubicBezTo>
                <a:lnTo>
                  <a:pt x="81243" y="106456"/>
                </a:lnTo>
                <a:cubicBezTo>
                  <a:pt x="81243" y="111113"/>
                  <a:pt x="84990" y="114860"/>
                  <a:pt x="89647" y="114860"/>
                </a:cubicBezTo>
                <a:cubicBezTo>
                  <a:pt x="94305" y="114860"/>
                  <a:pt x="98051" y="111113"/>
                  <a:pt x="98051" y="106456"/>
                </a:cubicBezTo>
                <a:lnTo>
                  <a:pt x="98051" y="67235"/>
                </a:lnTo>
                <a:cubicBezTo>
                  <a:pt x="98051" y="62578"/>
                  <a:pt x="94305" y="58831"/>
                  <a:pt x="89647" y="58831"/>
                </a:cubicBezTo>
                <a:close/>
                <a:moveTo>
                  <a:pt x="98997" y="134471"/>
                </a:moveTo>
                <a:cubicBezTo>
                  <a:pt x="99210" y="131000"/>
                  <a:pt x="97479" y="127698"/>
                  <a:pt x="94504" y="125898"/>
                </a:cubicBezTo>
                <a:cubicBezTo>
                  <a:pt x="91529" y="124099"/>
                  <a:pt x="87801" y="124099"/>
                  <a:pt x="84825" y="125898"/>
                </a:cubicBezTo>
                <a:cubicBezTo>
                  <a:pt x="81850" y="127698"/>
                  <a:pt x="80119" y="131000"/>
                  <a:pt x="80332" y="134471"/>
                </a:cubicBezTo>
                <a:cubicBezTo>
                  <a:pt x="80119" y="137941"/>
                  <a:pt x="81850" y="141243"/>
                  <a:pt x="84825" y="143043"/>
                </a:cubicBezTo>
                <a:cubicBezTo>
                  <a:pt x="87801" y="144842"/>
                  <a:pt x="91529" y="144842"/>
                  <a:pt x="94504" y="143043"/>
                </a:cubicBezTo>
                <a:cubicBezTo>
                  <a:pt x="97479" y="141243"/>
                  <a:pt x="99210" y="137941"/>
                  <a:pt x="98997" y="134471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47" name="Text 45"/>
          <p:cNvSpPr/>
          <p:nvPr/>
        </p:nvSpPr>
        <p:spPr>
          <a:xfrm>
            <a:off x="842682" y="5338482"/>
            <a:ext cx="869576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1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Limitations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10988" y="5697071"/>
            <a:ext cx="215153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⚠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26141" y="5697071"/>
            <a:ext cx="3908612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demonstrates RSA key exchange (TLS 1.2 method)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10988" y="5983941"/>
            <a:ext cx="215153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⚠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26141" y="5983941"/>
            <a:ext cx="3899647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TLS 1.3 has removed RSA key exchange, replaced with ECDHE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10988" y="6270812"/>
            <a:ext cx="215153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⚠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26141" y="6270812"/>
            <a:ext cx="5217459" cy="430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ECDHE provides forward secrecy — compromised server key doesn't expose past sessions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72200" y="5190565"/>
            <a:ext cx="5656729" cy="1658471"/>
          </a:xfrm>
          <a:custGeom>
            <a:avLst/>
            <a:gdLst/>
            <a:ahLst/>
            <a:cxnLst/>
            <a:rect l="l" t="t" r="r" b="b"/>
            <a:pathLst>
              <a:path w="5656729" h="1658471">
                <a:moveTo>
                  <a:pt x="71712" y="0"/>
                </a:moveTo>
                <a:lnTo>
                  <a:pt x="5585017" y="0"/>
                </a:lnTo>
                <a:cubicBezTo>
                  <a:pt x="5624623" y="0"/>
                  <a:pt x="5656729" y="32107"/>
                  <a:pt x="5656729" y="71712"/>
                </a:cubicBezTo>
                <a:lnTo>
                  <a:pt x="5656729" y="1586758"/>
                </a:lnTo>
                <a:cubicBezTo>
                  <a:pt x="5656729" y="1626364"/>
                  <a:pt x="5624623" y="1658471"/>
                  <a:pt x="5585017" y="1658471"/>
                </a:cubicBezTo>
                <a:lnTo>
                  <a:pt x="71712" y="1658471"/>
                </a:lnTo>
                <a:cubicBezTo>
                  <a:pt x="32107" y="1658471"/>
                  <a:pt x="0" y="1626364"/>
                  <a:pt x="0" y="1586758"/>
                </a:cubicBezTo>
                <a:lnTo>
                  <a:pt x="0" y="71712"/>
                </a:lnTo>
                <a:cubicBezTo>
                  <a:pt x="0" y="32107"/>
                  <a:pt x="32107" y="0"/>
                  <a:pt x="71712" y="0"/>
                </a:cubicBezTo>
                <a:close/>
              </a:path>
            </a:pathLst>
          </a:custGeom>
          <a:solidFill>
            <a:srgbClr val="D4AF37">
              <a:alpha val="10196"/>
            </a:srgbClr>
          </a:solidFill>
          <a:ln w="12700">
            <a:solidFill>
              <a:srgbClr val="D4AF37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364941" y="5374341"/>
            <a:ext cx="134471" cy="179294"/>
          </a:xfrm>
          <a:custGeom>
            <a:avLst/>
            <a:gdLst/>
            <a:ahLst/>
            <a:cxnLst/>
            <a:rect l="l" t="t" r="r" b="b"/>
            <a:pathLst>
              <a:path w="134471" h="179294">
                <a:moveTo>
                  <a:pt x="102569" y="134471"/>
                </a:moveTo>
                <a:cubicBezTo>
                  <a:pt x="105125" y="126661"/>
                  <a:pt x="110238" y="119588"/>
                  <a:pt x="116016" y="113495"/>
                </a:cubicBezTo>
                <a:cubicBezTo>
                  <a:pt x="127467" y="101448"/>
                  <a:pt x="134471" y="85165"/>
                  <a:pt x="134471" y="67235"/>
                </a:cubicBezTo>
                <a:cubicBezTo>
                  <a:pt x="134471" y="30116"/>
                  <a:pt x="104355" y="0"/>
                  <a:pt x="67235" y="0"/>
                </a:cubicBezTo>
                <a:cubicBezTo>
                  <a:pt x="30116" y="0"/>
                  <a:pt x="0" y="30116"/>
                  <a:pt x="0" y="67235"/>
                </a:cubicBezTo>
                <a:cubicBezTo>
                  <a:pt x="0" y="85165"/>
                  <a:pt x="7004" y="101448"/>
                  <a:pt x="18455" y="113495"/>
                </a:cubicBezTo>
                <a:cubicBezTo>
                  <a:pt x="24233" y="119588"/>
                  <a:pt x="29380" y="126661"/>
                  <a:pt x="31902" y="134471"/>
                </a:cubicBezTo>
                <a:lnTo>
                  <a:pt x="102534" y="134471"/>
                </a:lnTo>
                <a:close/>
                <a:moveTo>
                  <a:pt x="100853" y="151279"/>
                </a:moveTo>
                <a:lnTo>
                  <a:pt x="33618" y="151279"/>
                </a:lnTo>
                <a:lnTo>
                  <a:pt x="33618" y="156882"/>
                </a:lnTo>
                <a:cubicBezTo>
                  <a:pt x="33618" y="172360"/>
                  <a:pt x="46154" y="184897"/>
                  <a:pt x="61632" y="184897"/>
                </a:cubicBezTo>
                <a:lnTo>
                  <a:pt x="72838" y="184897"/>
                </a:lnTo>
                <a:cubicBezTo>
                  <a:pt x="88316" y="184897"/>
                  <a:pt x="100853" y="172360"/>
                  <a:pt x="100853" y="156882"/>
                </a:cubicBezTo>
                <a:lnTo>
                  <a:pt x="100853" y="151279"/>
                </a:lnTo>
                <a:close/>
                <a:moveTo>
                  <a:pt x="64434" y="39221"/>
                </a:moveTo>
                <a:cubicBezTo>
                  <a:pt x="50497" y="39221"/>
                  <a:pt x="39221" y="50497"/>
                  <a:pt x="39221" y="64434"/>
                </a:cubicBezTo>
                <a:cubicBezTo>
                  <a:pt x="39221" y="69091"/>
                  <a:pt x="35474" y="72838"/>
                  <a:pt x="30816" y="72838"/>
                </a:cubicBezTo>
                <a:cubicBezTo>
                  <a:pt x="26159" y="72838"/>
                  <a:pt x="22412" y="69091"/>
                  <a:pt x="22412" y="64434"/>
                </a:cubicBezTo>
                <a:cubicBezTo>
                  <a:pt x="22412" y="41217"/>
                  <a:pt x="41217" y="22412"/>
                  <a:pt x="64434" y="22412"/>
                </a:cubicBezTo>
                <a:cubicBezTo>
                  <a:pt x="69091" y="22412"/>
                  <a:pt x="72838" y="26159"/>
                  <a:pt x="72838" y="30816"/>
                </a:cubicBezTo>
                <a:cubicBezTo>
                  <a:pt x="72838" y="35474"/>
                  <a:pt x="69091" y="39221"/>
                  <a:pt x="64434" y="39221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6" name="Text 54"/>
          <p:cNvSpPr/>
          <p:nvPr/>
        </p:nvSpPr>
        <p:spPr>
          <a:xfrm>
            <a:off x="6651812" y="5338482"/>
            <a:ext cx="1272988" cy="251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1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Extended Topics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38047" y="5732929"/>
            <a:ext cx="143435" cy="143435"/>
          </a:xfrm>
          <a:custGeom>
            <a:avLst/>
            <a:gdLst/>
            <a:ahLst/>
            <a:cxnLst/>
            <a:rect l="l" t="t" r="r" b="b"/>
            <a:pathLst>
              <a:path w="143435" h="143435">
                <a:moveTo>
                  <a:pt x="140802" y="78049"/>
                </a:moveTo>
                <a:cubicBezTo>
                  <a:pt x="144304" y="74547"/>
                  <a:pt x="144304" y="68860"/>
                  <a:pt x="140802" y="65358"/>
                </a:cubicBezTo>
                <a:lnTo>
                  <a:pt x="95978" y="20535"/>
                </a:lnTo>
                <a:cubicBezTo>
                  <a:pt x="92477" y="17033"/>
                  <a:pt x="86790" y="17033"/>
                  <a:pt x="83288" y="20535"/>
                </a:cubicBezTo>
                <a:cubicBezTo>
                  <a:pt x="79786" y="24037"/>
                  <a:pt x="79786" y="29724"/>
                  <a:pt x="83288" y="33225"/>
                </a:cubicBezTo>
                <a:lnTo>
                  <a:pt x="112815" y="62753"/>
                </a:lnTo>
                <a:lnTo>
                  <a:pt x="8965" y="62753"/>
                </a:lnTo>
                <a:cubicBezTo>
                  <a:pt x="4006" y="62753"/>
                  <a:pt x="0" y="66759"/>
                  <a:pt x="0" y="71718"/>
                </a:cubicBezTo>
                <a:cubicBezTo>
                  <a:pt x="0" y="76676"/>
                  <a:pt x="4006" y="80682"/>
                  <a:pt x="8965" y="80682"/>
                </a:cubicBezTo>
                <a:lnTo>
                  <a:pt x="112815" y="80682"/>
                </a:lnTo>
                <a:lnTo>
                  <a:pt x="83288" y="110210"/>
                </a:lnTo>
                <a:cubicBezTo>
                  <a:pt x="79786" y="113712"/>
                  <a:pt x="79786" y="119399"/>
                  <a:pt x="83288" y="122901"/>
                </a:cubicBezTo>
                <a:cubicBezTo>
                  <a:pt x="86790" y="126402"/>
                  <a:pt x="92477" y="126402"/>
                  <a:pt x="95978" y="122901"/>
                </a:cubicBezTo>
                <a:lnTo>
                  <a:pt x="140802" y="78077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8" name="Text 56"/>
          <p:cNvSpPr/>
          <p:nvPr/>
        </p:nvSpPr>
        <p:spPr>
          <a:xfrm>
            <a:off x="6571129" y="5697071"/>
            <a:ext cx="4634753" cy="215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TLS 1.3 Improvements:</a:t>
            </a: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0-RTT handshake, faster speed, enhanced security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29082" y="6019800"/>
            <a:ext cx="143435" cy="143435"/>
          </a:xfrm>
          <a:custGeom>
            <a:avLst/>
            <a:gdLst/>
            <a:ahLst/>
            <a:cxnLst/>
            <a:rect l="l" t="t" r="r" b="b"/>
            <a:pathLst>
              <a:path w="143435" h="143435">
                <a:moveTo>
                  <a:pt x="140802" y="78049"/>
                </a:moveTo>
                <a:cubicBezTo>
                  <a:pt x="144304" y="74547"/>
                  <a:pt x="144304" y="68860"/>
                  <a:pt x="140802" y="65358"/>
                </a:cubicBezTo>
                <a:lnTo>
                  <a:pt x="95978" y="20535"/>
                </a:lnTo>
                <a:cubicBezTo>
                  <a:pt x="92477" y="17033"/>
                  <a:pt x="86790" y="17033"/>
                  <a:pt x="83288" y="20535"/>
                </a:cubicBezTo>
                <a:cubicBezTo>
                  <a:pt x="79786" y="24037"/>
                  <a:pt x="79786" y="29724"/>
                  <a:pt x="83288" y="33225"/>
                </a:cubicBezTo>
                <a:lnTo>
                  <a:pt x="112815" y="62753"/>
                </a:lnTo>
                <a:lnTo>
                  <a:pt x="8965" y="62753"/>
                </a:lnTo>
                <a:cubicBezTo>
                  <a:pt x="4006" y="62753"/>
                  <a:pt x="0" y="66759"/>
                  <a:pt x="0" y="71718"/>
                </a:cubicBezTo>
                <a:cubicBezTo>
                  <a:pt x="0" y="76676"/>
                  <a:pt x="4006" y="80682"/>
                  <a:pt x="8965" y="80682"/>
                </a:cubicBezTo>
                <a:lnTo>
                  <a:pt x="112815" y="80682"/>
                </a:lnTo>
                <a:lnTo>
                  <a:pt x="83288" y="110210"/>
                </a:lnTo>
                <a:cubicBezTo>
                  <a:pt x="79786" y="113712"/>
                  <a:pt x="79786" y="119399"/>
                  <a:pt x="83288" y="122901"/>
                </a:cubicBezTo>
                <a:cubicBezTo>
                  <a:pt x="86790" y="126402"/>
                  <a:pt x="92477" y="126402"/>
                  <a:pt x="95978" y="122901"/>
                </a:cubicBezTo>
                <a:lnTo>
                  <a:pt x="140802" y="78077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60" name="Text 58"/>
          <p:cNvSpPr/>
          <p:nvPr/>
        </p:nvSpPr>
        <p:spPr>
          <a:xfrm>
            <a:off x="6552430" y="5983941"/>
            <a:ext cx="5199529" cy="430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29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Forward Secrecy:</a:t>
            </a:r>
            <a:r>
              <a:rPr lang="en-US" sz="1129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Even if server private key leaked, historical communications remain secure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D4AF37">
              <a:alpha val="2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397867" y="500063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100682" y="335"/>
                </a:moveTo>
                <a:cubicBezTo>
                  <a:pt x="95938" y="-1032"/>
                  <a:pt x="90999" y="1730"/>
                  <a:pt x="89632" y="6474"/>
                </a:cubicBezTo>
                <a:lnTo>
                  <a:pt x="53913" y="131490"/>
                </a:lnTo>
                <a:cubicBezTo>
                  <a:pt x="52546" y="136234"/>
                  <a:pt x="55308" y="141173"/>
                  <a:pt x="60052" y="142540"/>
                </a:cubicBezTo>
                <a:cubicBezTo>
                  <a:pt x="64796" y="143907"/>
                  <a:pt x="69735" y="141145"/>
                  <a:pt x="71103" y="136401"/>
                </a:cubicBezTo>
                <a:lnTo>
                  <a:pt x="106821" y="11385"/>
                </a:lnTo>
                <a:cubicBezTo>
                  <a:pt x="108189" y="6641"/>
                  <a:pt x="105426" y="1702"/>
                  <a:pt x="100682" y="335"/>
                </a:cubicBezTo>
                <a:close/>
                <a:moveTo>
                  <a:pt x="118709" y="38314"/>
                </a:moveTo>
                <a:cubicBezTo>
                  <a:pt x="115221" y="41802"/>
                  <a:pt x="115221" y="47467"/>
                  <a:pt x="118709" y="50955"/>
                </a:cubicBezTo>
                <a:lnTo>
                  <a:pt x="139192" y="71438"/>
                </a:lnTo>
                <a:lnTo>
                  <a:pt x="118709" y="91920"/>
                </a:lnTo>
                <a:cubicBezTo>
                  <a:pt x="115221" y="95408"/>
                  <a:pt x="115221" y="101073"/>
                  <a:pt x="118709" y="104561"/>
                </a:cubicBezTo>
                <a:cubicBezTo>
                  <a:pt x="122197" y="108049"/>
                  <a:pt x="127862" y="108049"/>
                  <a:pt x="131350" y="104561"/>
                </a:cubicBezTo>
                <a:lnTo>
                  <a:pt x="158139" y="77772"/>
                </a:lnTo>
                <a:cubicBezTo>
                  <a:pt x="161627" y="74284"/>
                  <a:pt x="161627" y="68619"/>
                  <a:pt x="158139" y="65131"/>
                </a:cubicBezTo>
                <a:lnTo>
                  <a:pt x="131350" y="38342"/>
                </a:lnTo>
                <a:cubicBezTo>
                  <a:pt x="127862" y="34854"/>
                  <a:pt x="122197" y="34854"/>
                  <a:pt x="118709" y="38342"/>
                </a:cubicBezTo>
                <a:close/>
                <a:moveTo>
                  <a:pt x="42053" y="38314"/>
                </a:moveTo>
                <a:cubicBezTo>
                  <a:pt x="38565" y="34826"/>
                  <a:pt x="32900" y="34826"/>
                  <a:pt x="29412" y="38314"/>
                </a:cubicBezTo>
                <a:lnTo>
                  <a:pt x="2623" y="65103"/>
                </a:lnTo>
                <a:cubicBezTo>
                  <a:pt x="-865" y="68591"/>
                  <a:pt x="-865" y="74256"/>
                  <a:pt x="2623" y="77744"/>
                </a:cubicBezTo>
                <a:lnTo>
                  <a:pt x="29412" y="104533"/>
                </a:lnTo>
                <a:cubicBezTo>
                  <a:pt x="32900" y="108021"/>
                  <a:pt x="38565" y="108021"/>
                  <a:pt x="42053" y="104533"/>
                </a:cubicBezTo>
                <a:cubicBezTo>
                  <a:pt x="45541" y="101045"/>
                  <a:pt x="45541" y="95380"/>
                  <a:pt x="42053" y="91892"/>
                </a:cubicBezTo>
                <a:lnTo>
                  <a:pt x="21571" y="71438"/>
                </a:lnTo>
                <a:lnTo>
                  <a:pt x="42025" y="50955"/>
                </a:lnTo>
                <a:cubicBezTo>
                  <a:pt x="45514" y="47467"/>
                  <a:pt x="45514" y="41802"/>
                  <a:pt x="42025" y="38314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4" name="Text 2"/>
          <p:cNvSpPr/>
          <p:nvPr/>
        </p:nvSpPr>
        <p:spPr>
          <a:xfrm>
            <a:off x="730250" y="317500"/>
            <a:ext cx="3317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kern="0" spc="50" dirty="0">
                <a:solidFill>
                  <a:srgbClr val="D4AF3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0250" y="508000"/>
            <a:ext cx="339725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Implementation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1469" y="1019969"/>
            <a:ext cx="5707063" cy="1912938"/>
          </a:xfrm>
          <a:custGeom>
            <a:avLst/>
            <a:gdLst/>
            <a:ahLst/>
            <a:cxnLst/>
            <a:rect l="l" t="t" r="r" b="b"/>
            <a:pathLst>
              <a:path w="5707063" h="1912938">
                <a:moveTo>
                  <a:pt x="63510" y="0"/>
                </a:moveTo>
                <a:lnTo>
                  <a:pt x="5643553" y="0"/>
                </a:lnTo>
                <a:cubicBezTo>
                  <a:pt x="5678628" y="0"/>
                  <a:pt x="5707063" y="28434"/>
                  <a:pt x="5707063" y="63510"/>
                </a:cubicBezTo>
                <a:lnTo>
                  <a:pt x="5707063" y="1849428"/>
                </a:lnTo>
                <a:cubicBezTo>
                  <a:pt x="5707063" y="1884503"/>
                  <a:pt x="5678628" y="1912938"/>
                  <a:pt x="5643553" y="1912938"/>
                </a:cubicBezTo>
                <a:lnTo>
                  <a:pt x="63510" y="1912938"/>
                </a:lnTo>
                <a:cubicBezTo>
                  <a:pt x="28434" y="1912938"/>
                  <a:pt x="0" y="1884503"/>
                  <a:pt x="0" y="1849428"/>
                </a:cubicBezTo>
                <a:lnTo>
                  <a:pt x="0" y="63510"/>
                </a:lnTo>
                <a:cubicBezTo>
                  <a:pt x="0" y="28458"/>
                  <a:pt x="28458" y="0"/>
                  <a:pt x="63510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52438" y="11509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8" name="Shape 6"/>
          <p:cNvSpPr/>
          <p:nvPr/>
        </p:nvSpPr>
        <p:spPr>
          <a:xfrm>
            <a:off x="523875" y="1238250"/>
            <a:ext cx="178594" cy="142875"/>
          </a:xfrm>
          <a:custGeom>
            <a:avLst/>
            <a:gdLst/>
            <a:ahLst/>
            <a:cxnLst/>
            <a:rect l="l" t="t" r="r" b="b"/>
            <a:pathLst>
              <a:path w="178594" h="142875">
                <a:moveTo>
                  <a:pt x="17859" y="26789"/>
                </a:moveTo>
                <a:cubicBezTo>
                  <a:pt x="17859" y="16939"/>
                  <a:pt x="25868" y="8930"/>
                  <a:pt x="35719" y="8930"/>
                </a:cubicBezTo>
                <a:lnTo>
                  <a:pt x="142875" y="8930"/>
                </a:lnTo>
                <a:cubicBezTo>
                  <a:pt x="152726" y="8930"/>
                  <a:pt x="160734" y="16939"/>
                  <a:pt x="160734" y="26789"/>
                </a:cubicBezTo>
                <a:lnTo>
                  <a:pt x="160734" y="93762"/>
                </a:lnTo>
                <a:lnTo>
                  <a:pt x="142875" y="93762"/>
                </a:lnTo>
                <a:lnTo>
                  <a:pt x="142875" y="26789"/>
                </a:lnTo>
                <a:lnTo>
                  <a:pt x="35719" y="26789"/>
                </a:lnTo>
                <a:lnTo>
                  <a:pt x="35719" y="93762"/>
                </a:lnTo>
                <a:lnTo>
                  <a:pt x="17859" y="93762"/>
                </a:lnTo>
                <a:lnTo>
                  <a:pt x="17859" y="26789"/>
                </a:lnTo>
                <a:close/>
                <a:moveTo>
                  <a:pt x="0" y="112514"/>
                </a:moveTo>
                <a:cubicBezTo>
                  <a:pt x="0" y="109556"/>
                  <a:pt x="2400" y="107156"/>
                  <a:pt x="5358" y="107156"/>
                </a:cubicBezTo>
                <a:lnTo>
                  <a:pt x="173236" y="107156"/>
                </a:lnTo>
                <a:cubicBezTo>
                  <a:pt x="176194" y="107156"/>
                  <a:pt x="178594" y="109556"/>
                  <a:pt x="178594" y="112514"/>
                </a:cubicBezTo>
                <a:cubicBezTo>
                  <a:pt x="178594" y="124346"/>
                  <a:pt x="168994" y="133945"/>
                  <a:pt x="157163" y="133945"/>
                </a:cubicBezTo>
                <a:lnTo>
                  <a:pt x="21431" y="133945"/>
                </a:lnTo>
                <a:cubicBezTo>
                  <a:pt x="9599" y="133945"/>
                  <a:pt x="0" y="124346"/>
                  <a:pt x="0" y="112514"/>
                </a:cubicBezTo>
                <a:close/>
                <a:moveTo>
                  <a:pt x="78414" y="58322"/>
                </a:moveTo>
                <a:lnTo>
                  <a:pt x="69763" y="66973"/>
                </a:lnTo>
                <a:lnTo>
                  <a:pt x="78414" y="75623"/>
                </a:lnTo>
                <a:cubicBezTo>
                  <a:pt x="81037" y="78246"/>
                  <a:pt x="81037" y="82488"/>
                  <a:pt x="78414" y="85083"/>
                </a:cubicBezTo>
                <a:cubicBezTo>
                  <a:pt x="75791" y="87678"/>
                  <a:pt x="71549" y="87706"/>
                  <a:pt x="68954" y="85083"/>
                </a:cubicBezTo>
                <a:lnTo>
                  <a:pt x="55559" y="71689"/>
                </a:lnTo>
                <a:cubicBezTo>
                  <a:pt x="52936" y="69066"/>
                  <a:pt x="52936" y="64824"/>
                  <a:pt x="55559" y="62229"/>
                </a:cubicBezTo>
                <a:lnTo>
                  <a:pt x="68954" y="48834"/>
                </a:lnTo>
                <a:cubicBezTo>
                  <a:pt x="71577" y="46211"/>
                  <a:pt x="75819" y="46211"/>
                  <a:pt x="78414" y="48834"/>
                </a:cubicBezTo>
                <a:cubicBezTo>
                  <a:pt x="81009" y="51457"/>
                  <a:pt x="81037" y="55699"/>
                  <a:pt x="78414" y="58294"/>
                </a:cubicBezTo>
                <a:close/>
                <a:moveTo>
                  <a:pt x="109668" y="48834"/>
                </a:moveTo>
                <a:lnTo>
                  <a:pt x="123062" y="62229"/>
                </a:lnTo>
                <a:cubicBezTo>
                  <a:pt x="125685" y="64852"/>
                  <a:pt x="125685" y="69093"/>
                  <a:pt x="123062" y="71689"/>
                </a:cubicBezTo>
                <a:lnTo>
                  <a:pt x="109668" y="85083"/>
                </a:lnTo>
                <a:cubicBezTo>
                  <a:pt x="107045" y="87706"/>
                  <a:pt x="102803" y="87706"/>
                  <a:pt x="100208" y="85083"/>
                </a:cubicBezTo>
                <a:cubicBezTo>
                  <a:pt x="97613" y="82460"/>
                  <a:pt x="97585" y="78218"/>
                  <a:pt x="100208" y="75623"/>
                </a:cubicBezTo>
                <a:lnTo>
                  <a:pt x="108858" y="66973"/>
                </a:lnTo>
                <a:lnTo>
                  <a:pt x="100208" y="58322"/>
                </a:lnTo>
                <a:cubicBezTo>
                  <a:pt x="97585" y="55699"/>
                  <a:pt x="97585" y="51457"/>
                  <a:pt x="100208" y="48862"/>
                </a:cubicBezTo>
                <a:cubicBezTo>
                  <a:pt x="102831" y="46267"/>
                  <a:pt x="107073" y="46239"/>
                  <a:pt x="109668" y="48862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9" name="Text 7"/>
          <p:cNvSpPr/>
          <p:nvPr/>
        </p:nvSpPr>
        <p:spPr>
          <a:xfrm>
            <a:off x="865188" y="1198563"/>
            <a:ext cx="1611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Stack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2438" y="1563688"/>
            <a:ext cx="5445125" cy="571500"/>
          </a:xfrm>
          <a:custGeom>
            <a:avLst/>
            <a:gdLst/>
            <a:ahLst/>
            <a:cxnLst/>
            <a:rect l="l" t="t" r="r" b="b"/>
            <a:pathLst>
              <a:path w="5445125" h="571500">
                <a:moveTo>
                  <a:pt x="63499" y="0"/>
                </a:moveTo>
                <a:lnTo>
                  <a:pt x="5381626" y="0"/>
                </a:lnTo>
                <a:cubicBezTo>
                  <a:pt x="5416695" y="0"/>
                  <a:pt x="5445125" y="28430"/>
                  <a:pt x="5445125" y="63499"/>
                </a:cubicBezTo>
                <a:lnTo>
                  <a:pt x="5445125" y="508001"/>
                </a:lnTo>
                <a:cubicBezTo>
                  <a:pt x="5445125" y="543070"/>
                  <a:pt x="5416695" y="571500"/>
                  <a:pt x="5381626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95313" y="1754188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3361" y="116421"/>
                </a:moveTo>
                <a:cubicBezTo>
                  <a:pt x="107007" y="113928"/>
                  <a:pt x="112068" y="111770"/>
                  <a:pt x="112068" y="111770"/>
                </a:cubicBezTo>
                <a:cubicBezTo>
                  <a:pt x="112068" y="111770"/>
                  <a:pt x="97668" y="114374"/>
                  <a:pt x="83344" y="115565"/>
                </a:cubicBezTo>
                <a:cubicBezTo>
                  <a:pt x="65819" y="117016"/>
                  <a:pt x="46992" y="117314"/>
                  <a:pt x="37542" y="116049"/>
                </a:cubicBezTo>
                <a:cubicBezTo>
                  <a:pt x="15180" y="113072"/>
                  <a:pt x="49820" y="104849"/>
                  <a:pt x="49820" y="104849"/>
                </a:cubicBezTo>
                <a:cubicBezTo>
                  <a:pt x="49820" y="104849"/>
                  <a:pt x="36388" y="103956"/>
                  <a:pt x="19831" y="111919"/>
                </a:cubicBezTo>
                <a:cubicBezTo>
                  <a:pt x="298" y="121369"/>
                  <a:pt x="68200" y="125685"/>
                  <a:pt x="103361" y="116421"/>
                </a:cubicBezTo>
                <a:close/>
                <a:moveTo>
                  <a:pt x="71586" y="104477"/>
                </a:moveTo>
                <a:cubicBezTo>
                  <a:pt x="64517" y="88590"/>
                  <a:pt x="40667" y="74637"/>
                  <a:pt x="71586" y="50229"/>
                </a:cubicBezTo>
                <a:cubicBezTo>
                  <a:pt x="110170" y="19794"/>
                  <a:pt x="90376" y="0"/>
                  <a:pt x="90376" y="0"/>
                </a:cubicBezTo>
                <a:cubicBezTo>
                  <a:pt x="98375" y="31440"/>
                  <a:pt x="62247" y="40965"/>
                  <a:pt x="49188" y="60499"/>
                </a:cubicBezTo>
                <a:cubicBezTo>
                  <a:pt x="40295" y="73856"/>
                  <a:pt x="53541" y="88181"/>
                  <a:pt x="71586" y="104477"/>
                </a:cubicBezTo>
                <a:close/>
                <a:moveTo>
                  <a:pt x="114226" y="38919"/>
                </a:moveTo>
                <a:cubicBezTo>
                  <a:pt x="114263" y="38919"/>
                  <a:pt x="49039" y="55215"/>
                  <a:pt x="80181" y="91083"/>
                </a:cubicBezTo>
                <a:cubicBezTo>
                  <a:pt x="89371" y="101650"/>
                  <a:pt x="77763" y="111175"/>
                  <a:pt x="77763" y="111175"/>
                </a:cubicBezTo>
                <a:cubicBezTo>
                  <a:pt x="77763" y="111175"/>
                  <a:pt x="101092" y="99120"/>
                  <a:pt x="90376" y="84051"/>
                </a:cubicBezTo>
                <a:cubicBezTo>
                  <a:pt x="80367" y="69986"/>
                  <a:pt x="72703" y="62992"/>
                  <a:pt x="114226" y="38919"/>
                </a:cubicBezTo>
                <a:close/>
                <a:moveTo>
                  <a:pt x="111956" y="139564"/>
                </a:moveTo>
                <a:cubicBezTo>
                  <a:pt x="111770" y="139936"/>
                  <a:pt x="111509" y="140233"/>
                  <a:pt x="111212" y="140531"/>
                </a:cubicBezTo>
                <a:cubicBezTo>
                  <a:pt x="158948" y="127992"/>
                  <a:pt x="141387" y="96292"/>
                  <a:pt x="118579" y="104329"/>
                </a:cubicBezTo>
                <a:cubicBezTo>
                  <a:pt x="117351" y="104775"/>
                  <a:pt x="116272" y="105594"/>
                  <a:pt x="115528" y="106673"/>
                </a:cubicBezTo>
                <a:cubicBezTo>
                  <a:pt x="116867" y="106189"/>
                  <a:pt x="118244" y="105817"/>
                  <a:pt x="119621" y="105556"/>
                </a:cubicBezTo>
                <a:cubicBezTo>
                  <a:pt x="131155" y="103138"/>
                  <a:pt x="147712" y="120997"/>
                  <a:pt x="111956" y="139564"/>
                </a:cubicBezTo>
                <a:close/>
                <a:moveTo>
                  <a:pt x="129480" y="162744"/>
                </a:moveTo>
                <a:cubicBezTo>
                  <a:pt x="129480" y="162744"/>
                  <a:pt x="134875" y="167171"/>
                  <a:pt x="123565" y="170631"/>
                </a:cubicBezTo>
                <a:cubicBezTo>
                  <a:pt x="102022" y="177143"/>
                  <a:pt x="33970" y="179115"/>
                  <a:pt x="15069" y="170892"/>
                </a:cubicBezTo>
                <a:cubicBezTo>
                  <a:pt x="8260" y="167953"/>
                  <a:pt x="21022" y="163823"/>
                  <a:pt x="25040" y="162967"/>
                </a:cubicBezTo>
                <a:cubicBezTo>
                  <a:pt x="29208" y="162074"/>
                  <a:pt x="31626" y="162223"/>
                  <a:pt x="31626" y="162223"/>
                </a:cubicBezTo>
                <a:cubicBezTo>
                  <a:pt x="24073" y="156902"/>
                  <a:pt x="-17227" y="172678"/>
                  <a:pt x="10641" y="177180"/>
                </a:cubicBezTo>
                <a:cubicBezTo>
                  <a:pt x="86618" y="189533"/>
                  <a:pt x="149200" y="171636"/>
                  <a:pt x="129480" y="162744"/>
                </a:cubicBezTo>
                <a:close/>
                <a:moveTo>
                  <a:pt x="46323" y="147340"/>
                </a:moveTo>
                <a:cubicBezTo>
                  <a:pt x="17041" y="155525"/>
                  <a:pt x="64145" y="172417"/>
                  <a:pt x="101426" y="156456"/>
                </a:cubicBezTo>
                <a:cubicBezTo>
                  <a:pt x="97780" y="155042"/>
                  <a:pt x="94283" y="153330"/>
                  <a:pt x="90934" y="151321"/>
                </a:cubicBezTo>
                <a:cubicBezTo>
                  <a:pt x="74302" y="154484"/>
                  <a:pt x="66601" y="154707"/>
                  <a:pt x="51495" y="152995"/>
                </a:cubicBezTo>
                <a:cubicBezTo>
                  <a:pt x="39030" y="151581"/>
                  <a:pt x="46323" y="147340"/>
                  <a:pt x="46323" y="147340"/>
                </a:cubicBezTo>
                <a:close/>
                <a:moveTo>
                  <a:pt x="113221" y="183505"/>
                </a:moveTo>
                <a:cubicBezTo>
                  <a:pt x="83939" y="189012"/>
                  <a:pt x="47811" y="188379"/>
                  <a:pt x="26417" y="184845"/>
                </a:cubicBezTo>
                <a:cubicBezTo>
                  <a:pt x="26417" y="184807"/>
                  <a:pt x="30807" y="188454"/>
                  <a:pt x="53355" y="189905"/>
                </a:cubicBezTo>
                <a:cubicBezTo>
                  <a:pt x="87660" y="192100"/>
                  <a:pt x="140345" y="188677"/>
                  <a:pt x="141573" y="172455"/>
                </a:cubicBezTo>
                <a:cubicBezTo>
                  <a:pt x="141573" y="172455"/>
                  <a:pt x="139192" y="178594"/>
                  <a:pt x="113221" y="183505"/>
                </a:cubicBezTo>
                <a:close/>
                <a:moveTo>
                  <a:pt x="96999" y="131341"/>
                </a:moveTo>
                <a:cubicBezTo>
                  <a:pt x="74972" y="135582"/>
                  <a:pt x="62210" y="135471"/>
                  <a:pt x="46100" y="133796"/>
                </a:cubicBezTo>
                <a:cubicBezTo>
                  <a:pt x="33635" y="132494"/>
                  <a:pt x="41783" y="126467"/>
                  <a:pt x="41783" y="126467"/>
                </a:cubicBezTo>
                <a:cubicBezTo>
                  <a:pt x="9488" y="137182"/>
                  <a:pt x="59717" y="149312"/>
                  <a:pt x="104849" y="136103"/>
                </a:cubicBezTo>
                <a:cubicBezTo>
                  <a:pt x="101947" y="135062"/>
                  <a:pt x="99268" y="133462"/>
                  <a:pt x="96999" y="131341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2" name="Text 10"/>
          <p:cNvSpPr/>
          <p:nvPr/>
        </p:nvSpPr>
        <p:spPr>
          <a:xfrm>
            <a:off x="881063" y="1658938"/>
            <a:ext cx="1357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Programming Language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1063" y="1849438"/>
            <a:ext cx="1357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Java 8+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52438" y="2230438"/>
            <a:ext cx="5445125" cy="571500"/>
          </a:xfrm>
          <a:custGeom>
            <a:avLst/>
            <a:gdLst/>
            <a:ahLst/>
            <a:cxnLst/>
            <a:rect l="l" t="t" r="r" b="b"/>
            <a:pathLst>
              <a:path w="5445125" h="571500">
                <a:moveTo>
                  <a:pt x="63499" y="0"/>
                </a:moveTo>
                <a:lnTo>
                  <a:pt x="5381626" y="0"/>
                </a:lnTo>
                <a:cubicBezTo>
                  <a:pt x="5416695" y="0"/>
                  <a:pt x="5445125" y="28430"/>
                  <a:pt x="5445125" y="63499"/>
                </a:cubicBezTo>
                <a:lnTo>
                  <a:pt x="5445125" y="508001"/>
                </a:lnTo>
                <a:cubicBezTo>
                  <a:pt x="5445125" y="543070"/>
                  <a:pt x="5416695" y="571500"/>
                  <a:pt x="5381626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71500" y="24209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6" name="Text 14"/>
          <p:cNvSpPr/>
          <p:nvPr/>
        </p:nvSpPr>
        <p:spPr>
          <a:xfrm>
            <a:off x="881063" y="2325688"/>
            <a:ext cx="193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Cryptography Library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81063" y="2516188"/>
            <a:ext cx="193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Java Cryptography Extension (JCE)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21469" y="3036094"/>
            <a:ext cx="5707063" cy="2389188"/>
          </a:xfrm>
          <a:custGeom>
            <a:avLst/>
            <a:gdLst/>
            <a:ahLst/>
            <a:cxnLst/>
            <a:rect l="l" t="t" r="r" b="b"/>
            <a:pathLst>
              <a:path w="5707063" h="2389188">
                <a:moveTo>
                  <a:pt x="63505" y="0"/>
                </a:moveTo>
                <a:lnTo>
                  <a:pt x="5643558" y="0"/>
                </a:lnTo>
                <a:cubicBezTo>
                  <a:pt x="5678631" y="0"/>
                  <a:pt x="5707063" y="28432"/>
                  <a:pt x="5707063" y="63505"/>
                </a:cubicBezTo>
                <a:lnTo>
                  <a:pt x="5707063" y="2325683"/>
                </a:lnTo>
                <a:cubicBezTo>
                  <a:pt x="5707063" y="2360756"/>
                  <a:pt x="5678631" y="2389188"/>
                  <a:pt x="5643558" y="2389188"/>
                </a:cubicBezTo>
                <a:lnTo>
                  <a:pt x="63505" y="2389188"/>
                </a:lnTo>
                <a:cubicBezTo>
                  <a:pt x="28432" y="2389188"/>
                  <a:pt x="0" y="2360756"/>
                  <a:pt x="0" y="2325683"/>
                </a:cubicBezTo>
                <a:lnTo>
                  <a:pt x="0" y="63505"/>
                </a:lnTo>
                <a:cubicBezTo>
                  <a:pt x="0" y="28455"/>
                  <a:pt x="28455" y="0"/>
                  <a:pt x="63505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52438" y="316706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20" name="Shape 18"/>
          <p:cNvSpPr/>
          <p:nvPr/>
        </p:nvSpPr>
        <p:spPr>
          <a:xfrm>
            <a:off x="523875" y="3254375"/>
            <a:ext cx="178594" cy="142875"/>
          </a:xfrm>
          <a:custGeom>
            <a:avLst/>
            <a:gdLst/>
            <a:ahLst/>
            <a:cxnLst/>
            <a:rect l="l" t="t" r="r" b="b"/>
            <a:pathLst>
              <a:path w="178594" h="142875">
                <a:moveTo>
                  <a:pt x="116058" y="58741"/>
                </a:moveTo>
                <a:cubicBezTo>
                  <a:pt x="119462" y="57820"/>
                  <a:pt x="123034" y="59438"/>
                  <a:pt x="124569" y="62592"/>
                </a:cubicBezTo>
                <a:lnTo>
                  <a:pt x="129760" y="73084"/>
                </a:lnTo>
                <a:cubicBezTo>
                  <a:pt x="132634" y="73475"/>
                  <a:pt x="135452" y="74256"/>
                  <a:pt x="138103" y="75344"/>
                </a:cubicBezTo>
                <a:lnTo>
                  <a:pt x="147870" y="68842"/>
                </a:lnTo>
                <a:cubicBezTo>
                  <a:pt x="150800" y="66889"/>
                  <a:pt x="154679" y="67280"/>
                  <a:pt x="157162" y="69763"/>
                </a:cubicBezTo>
                <a:lnTo>
                  <a:pt x="162520" y="75121"/>
                </a:lnTo>
                <a:cubicBezTo>
                  <a:pt x="165004" y="77605"/>
                  <a:pt x="165395" y="81511"/>
                  <a:pt x="163441" y="84413"/>
                </a:cubicBezTo>
                <a:lnTo>
                  <a:pt x="156939" y="94152"/>
                </a:lnTo>
                <a:cubicBezTo>
                  <a:pt x="157469" y="95464"/>
                  <a:pt x="157944" y="96831"/>
                  <a:pt x="158335" y="98254"/>
                </a:cubicBezTo>
                <a:cubicBezTo>
                  <a:pt x="158725" y="99678"/>
                  <a:pt x="158976" y="101073"/>
                  <a:pt x="159172" y="102496"/>
                </a:cubicBezTo>
                <a:lnTo>
                  <a:pt x="169692" y="107686"/>
                </a:lnTo>
                <a:cubicBezTo>
                  <a:pt x="172845" y="109249"/>
                  <a:pt x="174464" y="112821"/>
                  <a:pt x="173543" y="116198"/>
                </a:cubicBezTo>
                <a:lnTo>
                  <a:pt x="171590" y="123509"/>
                </a:lnTo>
                <a:cubicBezTo>
                  <a:pt x="170669" y="126885"/>
                  <a:pt x="167515" y="129174"/>
                  <a:pt x="163999" y="128950"/>
                </a:cubicBezTo>
                <a:lnTo>
                  <a:pt x="152279" y="128197"/>
                </a:lnTo>
                <a:cubicBezTo>
                  <a:pt x="150521" y="130457"/>
                  <a:pt x="148484" y="132550"/>
                  <a:pt x="146168" y="134336"/>
                </a:cubicBezTo>
                <a:lnTo>
                  <a:pt x="146921" y="146028"/>
                </a:lnTo>
                <a:cubicBezTo>
                  <a:pt x="147145" y="149544"/>
                  <a:pt x="144856" y="152726"/>
                  <a:pt x="141480" y="153619"/>
                </a:cubicBezTo>
                <a:lnTo>
                  <a:pt x="134169" y="155572"/>
                </a:lnTo>
                <a:cubicBezTo>
                  <a:pt x="130764" y="156493"/>
                  <a:pt x="127220" y="154874"/>
                  <a:pt x="125657" y="151721"/>
                </a:cubicBezTo>
                <a:lnTo>
                  <a:pt x="120467" y="141229"/>
                </a:lnTo>
                <a:cubicBezTo>
                  <a:pt x="117593" y="140838"/>
                  <a:pt x="114774" y="140057"/>
                  <a:pt x="112123" y="138968"/>
                </a:cubicBezTo>
                <a:lnTo>
                  <a:pt x="102357" y="145470"/>
                </a:lnTo>
                <a:cubicBezTo>
                  <a:pt x="99426" y="147424"/>
                  <a:pt x="95548" y="147033"/>
                  <a:pt x="93064" y="144549"/>
                </a:cubicBezTo>
                <a:lnTo>
                  <a:pt x="87706" y="139192"/>
                </a:lnTo>
                <a:cubicBezTo>
                  <a:pt x="85223" y="136708"/>
                  <a:pt x="84832" y="132829"/>
                  <a:pt x="86785" y="129899"/>
                </a:cubicBezTo>
                <a:lnTo>
                  <a:pt x="93287" y="120132"/>
                </a:lnTo>
                <a:cubicBezTo>
                  <a:pt x="92757" y="118821"/>
                  <a:pt x="92283" y="117453"/>
                  <a:pt x="91892" y="116030"/>
                </a:cubicBezTo>
                <a:cubicBezTo>
                  <a:pt x="91501" y="114607"/>
                  <a:pt x="91250" y="113184"/>
                  <a:pt x="91055" y="111789"/>
                </a:cubicBezTo>
                <a:lnTo>
                  <a:pt x="80535" y="106598"/>
                </a:lnTo>
                <a:cubicBezTo>
                  <a:pt x="77381" y="105035"/>
                  <a:pt x="75791" y="101464"/>
                  <a:pt x="76684" y="98087"/>
                </a:cubicBezTo>
                <a:lnTo>
                  <a:pt x="78637" y="90776"/>
                </a:lnTo>
                <a:cubicBezTo>
                  <a:pt x="79558" y="87399"/>
                  <a:pt x="82711" y="85111"/>
                  <a:pt x="86227" y="85334"/>
                </a:cubicBezTo>
                <a:lnTo>
                  <a:pt x="97920" y="86088"/>
                </a:lnTo>
                <a:cubicBezTo>
                  <a:pt x="99678" y="83827"/>
                  <a:pt x="101715" y="81735"/>
                  <a:pt x="104031" y="79949"/>
                </a:cubicBezTo>
                <a:lnTo>
                  <a:pt x="103277" y="68284"/>
                </a:lnTo>
                <a:cubicBezTo>
                  <a:pt x="103054" y="64768"/>
                  <a:pt x="105342" y="61587"/>
                  <a:pt x="108719" y="60694"/>
                </a:cubicBezTo>
                <a:lnTo>
                  <a:pt x="116030" y="58741"/>
                </a:lnTo>
                <a:close/>
                <a:moveTo>
                  <a:pt x="125127" y="94878"/>
                </a:moveTo>
                <a:cubicBezTo>
                  <a:pt x="118351" y="94886"/>
                  <a:pt x="112855" y="100394"/>
                  <a:pt x="112863" y="107170"/>
                </a:cubicBezTo>
                <a:cubicBezTo>
                  <a:pt x="112871" y="113947"/>
                  <a:pt x="118379" y="119442"/>
                  <a:pt x="125155" y="119435"/>
                </a:cubicBezTo>
                <a:cubicBezTo>
                  <a:pt x="131932" y="119427"/>
                  <a:pt x="137427" y="113919"/>
                  <a:pt x="137420" y="107142"/>
                </a:cubicBezTo>
                <a:cubicBezTo>
                  <a:pt x="137412" y="100366"/>
                  <a:pt x="131904" y="94870"/>
                  <a:pt x="125127" y="94878"/>
                </a:cubicBezTo>
                <a:close/>
                <a:moveTo>
                  <a:pt x="62759" y="-12697"/>
                </a:moveTo>
                <a:lnTo>
                  <a:pt x="70070" y="-10744"/>
                </a:lnTo>
                <a:cubicBezTo>
                  <a:pt x="73447" y="-9823"/>
                  <a:pt x="75735" y="-6641"/>
                  <a:pt x="75512" y="-3153"/>
                </a:cubicBezTo>
                <a:lnTo>
                  <a:pt x="74758" y="8511"/>
                </a:lnTo>
                <a:cubicBezTo>
                  <a:pt x="77074" y="10297"/>
                  <a:pt x="79111" y="12362"/>
                  <a:pt x="80869" y="14650"/>
                </a:cubicBezTo>
                <a:lnTo>
                  <a:pt x="92590" y="13897"/>
                </a:lnTo>
                <a:cubicBezTo>
                  <a:pt x="96078" y="13674"/>
                  <a:pt x="99259" y="15962"/>
                  <a:pt x="100180" y="19338"/>
                </a:cubicBezTo>
                <a:lnTo>
                  <a:pt x="102133" y="26650"/>
                </a:lnTo>
                <a:cubicBezTo>
                  <a:pt x="103026" y="30026"/>
                  <a:pt x="101436" y="33598"/>
                  <a:pt x="98282" y="35161"/>
                </a:cubicBezTo>
                <a:lnTo>
                  <a:pt x="87762" y="40351"/>
                </a:lnTo>
                <a:cubicBezTo>
                  <a:pt x="87567" y="41774"/>
                  <a:pt x="87288" y="43197"/>
                  <a:pt x="86925" y="44593"/>
                </a:cubicBezTo>
                <a:cubicBezTo>
                  <a:pt x="86562" y="45988"/>
                  <a:pt x="86060" y="47383"/>
                  <a:pt x="85530" y="48695"/>
                </a:cubicBezTo>
                <a:lnTo>
                  <a:pt x="92032" y="58462"/>
                </a:lnTo>
                <a:cubicBezTo>
                  <a:pt x="93985" y="61392"/>
                  <a:pt x="93594" y="65270"/>
                  <a:pt x="91111" y="67754"/>
                </a:cubicBezTo>
                <a:lnTo>
                  <a:pt x="85753" y="73112"/>
                </a:lnTo>
                <a:cubicBezTo>
                  <a:pt x="83269" y="75595"/>
                  <a:pt x="79391" y="75986"/>
                  <a:pt x="76460" y="74033"/>
                </a:cubicBezTo>
                <a:lnTo>
                  <a:pt x="66694" y="67531"/>
                </a:lnTo>
                <a:cubicBezTo>
                  <a:pt x="64043" y="68619"/>
                  <a:pt x="61224" y="69400"/>
                  <a:pt x="58350" y="69791"/>
                </a:cubicBezTo>
                <a:lnTo>
                  <a:pt x="53160" y="80283"/>
                </a:lnTo>
                <a:cubicBezTo>
                  <a:pt x="51597" y="83437"/>
                  <a:pt x="48025" y="85027"/>
                  <a:pt x="44648" y="84134"/>
                </a:cubicBezTo>
                <a:lnTo>
                  <a:pt x="37337" y="82181"/>
                </a:lnTo>
                <a:cubicBezTo>
                  <a:pt x="33933" y="81260"/>
                  <a:pt x="31672" y="78079"/>
                  <a:pt x="31896" y="74591"/>
                </a:cubicBezTo>
                <a:lnTo>
                  <a:pt x="32649" y="62898"/>
                </a:lnTo>
                <a:cubicBezTo>
                  <a:pt x="30333" y="61113"/>
                  <a:pt x="28296" y="59048"/>
                  <a:pt x="26538" y="56759"/>
                </a:cubicBezTo>
                <a:lnTo>
                  <a:pt x="14818" y="57513"/>
                </a:lnTo>
                <a:cubicBezTo>
                  <a:pt x="11330" y="57736"/>
                  <a:pt x="8148" y="55448"/>
                  <a:pt x="7227" y="52071"/>
                </a:cubicBezTo>
                <a:lnTo>
                  <a:pt x="5274" y="44760"/>
                </a:lnTo>
                <a:cubicBezTo>
                  <a:pt x="4381" y="41384"/>
                  <a:pt x="5972" y="37812"/>
                  <a:pt x="9125" y="36249"/>
                </a:cubicBezTo>
                <a:lnTo>
                  <a:pt x="19645" y="31059"/>
                </a:lnTo>
                <a:cubicBezTo>
                  <a:pt x="19841" y="29635"/>
                  <a:pt x="20120" y="28240"/>
                  <a:pt x="20482" y="26817"/>
                </a:cubicBezTo>
                <a:cubicBezTo>
                  <a:pt x="20873" y="25394"/>
                  <a:pt x="21320" y="24026"/>
                  <a:pt x="21878" y="22715"/>
                </a:cubicBezTo>
                <a:lnTo>
                  <a:pt x="15376" y="12976"/>
                </a:lnTo>
                <a:cubicBezTo>
                  <a:pt x="13422" y="10046"/>
                  <a:pt x="13813" y="6167"/>
                  <a:pt x="16297" y="3683"/>
                </a:cubicBezTo>
                <a:lnTo>
                  <a:pt x="21654" y="-1674"/>
                </a:lnTo>
                <a:cubicBezTo>
                  <a:pt x="24138" y="-4158"/>
                  <a:pt x="28017" y="-4549"/>
                  <a:pt x="30947" y="-2595"/>
                </a:cubicBezTo>
                <a:lnTo>
                  <a:pt x="40714" y="3907"/>
                </a:lnTo>
                <a:cubicBezTo>
                  <a:pt x="43365" y="2818"/>
                  <a:pt x="46183" y="2037"/>
                  <a:pt x="49057" y="1646"/>
                </a:cubicBezTo>
                <a:lnTo>
                  <a:pt x="54248" y="-8846"/>
                </a:lnTo>
                <a:cubicBezTo>
                  <a:pt x="55811" y="-11999"/>
                  <a:pt x="59355" y="-13590"/>
                  <a:pt x="62759" y="-12697"/>
                </a:cubicBezTo>
                <a:close/>
                <a:moveTo>
                  <a:pt x="53690" y="23440"/>
                </a:moveTo>
                <a:cubicBezTo>
                  <a:pt x="46913" y="23440"/>
                  <a:pt x="41411" y="28942"/>
                  <a:pt x="41411" y="35719"/>
                </a:cubicBezTo>
                <a:cubicBezTo>
                  <a:pt x="41411" y="42495"/>
                  <a:pt x="46913" y="47997"/>
                  <a:pt x="53690" y="47997"/>
                </a:cubicBezTo>
                <a:cubicBezTo>
                  <a:pt x="60466" y="47997"/>
                  <a:pt x="65968" y="42495"/>
                  <a:pt x="65968" y="35719"/>
                </a:cubicBezTo>
                <a:cubicBezTo>
                  <a:pt x="65968" y="28942"/>
                  <a:pt x="60466" y="23440"/>
                  <a:pt x="53690" y="2344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21" name="Text 19"/>
          <p:cNvSpPr/>
          <p:nvPr/>
        </p:nvSpPr>
        <p:spPr>
          <a:xfrm>
            <a:off x="865188" y="3214688"/>
            <a:ext cx="1214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Algorithms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52438" y="3579813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63501" y="0"/>
                </a:moveTo>
                <a:lnTo>
                  <a:pt x="5381624" y="0"/>
                </a:lnTo>
                <a:cubicBezTo>
                  <a:pt x="5416695" y="0"/>
                  <a:pt x="5445125" y="28430"/>
                  <a:pt x="5445125" y="63501"/>
                </a:cubicBezTo>
                <a:lnTo>
                  <a:pt x="5445125" y="317499"/>
                </a:lnTo>
                <a:cubicBezTo>
                  <a:pt x="5445125" y="352570"/>
                  <a:pt x="5416695" y="381000"/>
                  <a:pt x="5381624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47688" y="3675063"/>
            <a:ext cx="134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Asymmetric Encryption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30763" y="3675063"/>
            <a:ext cx="833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RSA 2048-bit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2438" y="4024313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63501" y="0"/>
                </a:moveTo>
                <a:lnTo>
                  <a:pt x="5381624" y="0"/>
                </a:lnTo>
                <a:cubicBezTo>
                  <a:pt x="5416695" y="0"/>
                  <a:pt x="5445125" y="28430"/>
                  <a:pt x="5445125" y="63501"/>
                </a:cubicBezTo>
                <a:lnTo>
                  <a:pt x="5445125" y="317499"/>
                </a:lnTo>
                <a:cubicBezTo>
                  <a:pt x="5445125" y="352570"/>
                  <a:pt x="5416695" y="381000"/>
                  <a:pt x="5381624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47688" y="4119562"/>
            <a:ext cx="128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Symmetric Encryption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949961" y="4119562"/>
            <a:ext cx="912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AES-256-GCM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52438" y="4468813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63501" y="0"/>
                </a:moveTo>
                <a:lnTo>
                  <a:pt x="5381624" y="0"/>
                </a:lnTo>
                <a:cubicBezTo>
                  <a:pt x="5416695" y="0"/>
                  <a:pt x="5445125" y="28430"/>
                  <a:pt x="5445125" y="63501"/>
                </a:cubicBezTo>
                <a:lnTo>
                  <a:pt x="5445125" y="317499"/>
                </a:lnTo>
                <a:cubicBezTo>
                  <a:pt x="5445125" y="352570"/>
                  <a:pt x="5416695" y="381000"/>
                  <a:pt x="5381624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547688" y="4564063"/>
            <a:ext cx="912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Hash Algorithm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272918" y="4564063"/>
            <a:ext cx="595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SHA-256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52438" y="4913313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63501" y="0"/>
                </a:moveTo>
                <a:lnTo>
                  <a:pt x="5381624" y="0"/>
                </a:lnTo>
                <a:cubicBezTo>
                  <a:pt x="5416695" y="0"/>
                  <a:pt x="5445125" y="28430"/>
                  <a:pt x="5445125" y="63501"/>
                </a:cubicBezTo>
                <a:lnTo>
                  <a:pt x="5445125" y="317499"/>
                </a:lnTo>
                <a:cubicBezTo>
                  <a:pt x="5445125" y="352570"/>
                  <a:pt x="5416695" y="381000"/>
                  <a:pt x="5381624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547688" y="5008563"/>
            <a:ext cx="1150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Signature Algorithm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842557" y="5008563"/>
            <a:ext cx="1023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SHA256withRSA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21469" y="5528469"/>
            <a:ext cx="5707063" cy="1196181"/>
          </a:xfrm>
          <a:custGeom>
            <a:avLst/>
            <a:gdLst/>
            <a:ahLst/>
            <a:cxnLst/>
            <a:rect l="l" t="t" r="r" b="b"/>
            <a:pathLst>
              <a:path w="5707063" h="1817688">
                <a:moveTo>
                  <a:pt x="63492" y="0"/>
                </a:moveTo>
                <a:lnTo>
                  <a:pt x="5643571" y="0"/>
                </a:lnTo>
                <a:cubicBezTo>
                  <a:pt x="5678636" y="0"/>
                  <a:pt x="5707063" y="28426"/>
                  <a:pt x="5707063" y="63492"/>
                </a:cubicBezTo>
                <a:lnTo>
                  <a:pt x="5707063" y="1754196"/>
                </a:lnTo>
                <a:cubicBezTo>
                  <a:pt x="5707063" y="1789261"/>
                  <a:pt x="5678636" y="1817688"/>
                  <a:pt x="5643571" y="1817688"/>
                </a:cubicBezTo>
                <a:lnTo>
                  <a:pt x="63492" y="1817688"/>
                </a:lnTo>
                <a:cubicBezTo>
                  <a:pt x="28426" y="1817688"/>
                  <a:pt x="0" y="1789261"/>
                  <a:pt x="0" y="1754196"/>
                </a:cubicBezTo>
                <a:lnTo>
                  <a:pt x="0" y="63492"/>
                </a:lnTo>
                <a:cubicBezTo>
                  <a:pt x="0" y="28426"/>
                  <a:pt x="28426" y="0"/>
                  <a:pt x="63492" y="0"/>
                </a:cubicBezTo>
                <a:close/>
              </a:path>
            </a:pathLst>
          </a:custGeom>
          <a:solidFill>
            <a:srgbClr val="3B5998">
              <a:alpha val="14902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452438" y="56594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36" name="Shape 34"/>
          <p:cNvSpPr/>
          <p:nvPr/>
        </p:nvSpPr>
        <p:spPr>
          <a:xfrm>
            <a:off x="532805" y="5746750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58350" y="144047"/>
                </a:moveTo>
                <a:cubicBezTo>
                  <a:pt x="53132" y="149265"/>
                  <a:pt x="44648" y="149265"/>
                  <a:pt x="39402" y="144047"/>
                </a:cubicBezTo>
                <a:lnTo>
                  <a:pt x="7841" y="112486"/>
                </a:lnTo>
                <a:cubicBezTo>
                  <a:pt x="2623" y="107268"/>
                  <a:pt x="2623" y="98785"/>
                  <a:pt x="7841" y="93538"/>
                </a:cubicBezTo>
                <a:lnTo>
                  <a:pt x="12585" y="88795"/>
                </a:lnTo>
                <a:lnTo>
                  <a:pt x="33096" y="109305"/>
                </a:lnTo>
                <a:cubicBezTo>
                  <a:pt x="35719" y="111928"/>
                  <a:pt x="39960" y="111928"/>
                  <a:pt x="42556" y="109305"/>
                </a:cubicBezTo>
                <a:cubicBezTo>
                  <a:pt x="45151" y="106682"/>
                  <a:pt x="45179" y="102440"/>
                  <a:pt x="42556" y="99845"/>
                </a:cubicBezTo>
                <a:lnTo>
                  <a:pt x="22045" y="79335"/>
                </a:lnTo>
                <a:lnTo>
                  <a:pt x="31505" y="69875"/>
                </a:lnTo>
                <a:lnTo>
                  <a:pt x="45709" y="84079"/>
                </a:lnTo>
                <a:cubicBezTo>
                  <a:pt x="48332" y="86702"/>
                  <a:pt x="52574" y="86702"/>
                  <a:pt x="55169" y="84079"/>
                </a:cubicBezTo>
                <a:cubicBezTo>
                  <a:pt x="57764" y="81455"/>
                  <a:pt x="57792" y="77214"/>
                  <a:pt x="55169" y="74619"/>
                </a:cubicBezTo>
                <a:lnTo>
                  <a:pt x="40965" y="60415"/>
                </a:lnTo>
                <a:lnTo>
                  <a:pt x="50425" y="50955"/>
                </a:lnTo>
                <a:lnTo>
                  <a:pt x="70935" y="71465"/>
                </a:lnTo>
                <a:cubicBezTo>
                  <a:pt x="73558" y="74089"/>
                  <a:pt x="77800" y="74089"/>
                  <a:pt x="80395" y="71465"/>
                </a:cubicBezTo>
                <a:cubicBezTo>
                  <a:pt x="82990" y="68842"/>
                  <a:pt x="83018" y="64601"/>
                  <a:pt x="80395" y="62006"/>
                </a:cubicBezTo>
                <a:lnTo>
                  <a:pt x="59885" y="41495"/>
                </a:lnTo>
                <a:lnTo>
                  <a:pt x="69345" y="32035"/>
                </a:lnTo>
                <a:lnTo>
                  <a:pt x="83548" y="46239"/>
                </a:lnTo>
                <a:cubicBezTo>
                  <a:pt x="86171" y="48862"/>
                  <a:pt x="90413" y="48862"/>
                  <a:pt x="93008" y="46239"/>
                </a:cubicBezTo>
                <a:cubicBezTo>
                  <a:pt x="95603" y="43616"/>
                  <a:pt x="95631" y="39374"/>
                  <a:pt x="93008" y="36779"/>
                </a:cubicBezTo>
                <a:lnTo>
                  <a:pt x="78804" y="22575"/>
                </a:lnTo>
                <a:lnTo>
                  <a:pt x="88264" y="13115"/>
                </a:lnTo>
                <a:lnTo>
                  <a:pt x="108775" y="33626"/>
                </a:lnTo>
                <a:cubicBezTo>
                  <a:pt x="111398" y="36249"/>
                  <a:pt x="115639" y="36249"/>
                  <a:pt x="118235" y="33626"/>
                </a:cubicBezTo>
                <a:cubicBezTo>
                  <a:pt x="120830" y="31003"/>
                  <a:pt x="120858" y="26761"/>
                  <a:pt x="118235" y="24166"/>
                </a:cubicBezTo>
                <a:lnTo>
                  <a:pt x="97724" y="3656"/>
                </a:lnTo>
                <a:lnTo>
                  <a:pt x="102468" y="-1088"/>
                </a:lnTo>
                <a:cubicBezTo>
                  <a:pt x="107686" y="-6307"/>
                  <a:pt x="116170" y="-6307"/>
                  <a:pt x="121416" y="-1088"/>
                </a:cubicBezTo>
                <a:lnTo>
                  <a:pt x="153060" y="30389"/>
                </a:lnTo>
                <a:cubicBezTo>
                  <a:pt x="158279" y="35607"/>
                  <a:pt x="158279" y="44090"/>
                  <a:pt x="153060" y="49337"/>
                </a:cubicBezTo>
                <a:lnTo>
                  <a:pt x="58350" y="144047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37" name="Text 35"/>
          <p:cNvSpPr/>
          <p:nvPr/>
        </p:nvSpPr>
        <p:spPr>
          <a:xfrm>
            <a:off x="865188" y="5707063"/>
            <a:ext cx="849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Lengths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52438" y="5982230"/>
            <a:ext cx="1118765" cy="629708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484188" y="6103938"/>
            <a:ext cx="1092364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RSA Key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84188" y="6326188"/>
            <a:ext cx="1092364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2048 bits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2918789" y="5982231"/>
            <a:ext cx="1124114" cy="629707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2950539" y="6045732"/>
            <a:ext cx="1097586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AES Key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2950539" y="6267982"/>
            <a:ext cx="1097586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256 bits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685567" y="5982232"/>
            <a:ext cx="1118765" cy="635000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1717316" y="6045732"/>
            <a:ext cx="1092363" cy="224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Pre-Master Secret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717316" y="6267982"/>
            <a:ext cx="1092363" cy="224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48 bytes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151918" y="5969000"/>
            <a:ext cx="1655647" cy="642937"/>
          </a:xfrm>
          <a:custGeom>
            <a:avLst/>
            <a:gdLst/>
            <a:ahLst/>
            <a:cxnLst/>
            <a:rect l="l" t="t" r="r" b="b"/>
            <a:pathLst>
              <a:path w="2690813" h="539750">
                <a:moveTo>
                  <a:pt x="63502" y="0"/>
                </a:moveTo>
                <a:lnTo>
                  <a:pt x="2627311" y="0"/>
                </a:lnTo>
                <a:cubicBezTo>
                  <a:pt x="2662382" y="0"/>
                  <a:pt x="2690812" y="28431"/>
                  <a:pt x="2690812" y="63502"/>
                </a:cubicBezTo>
                <a:lnTo>
                  <a:pt x="2690813" y="476248"/>
                </a:lnTo>
                <a:cubicBezTo>
                  <a:pt x="2690812" y="511319"/>
                  <a:pt x="2662382" y="539750"/>
                  <a:pt x="2627311" y="539750"/>
                </a:cubicBezTo>
                <a:lnTo>
                  <a:pt x="63502" y="539750"/>
                </a:lnTo>
                <a:cubicBezTo>
                  <a:pt x="28431" y="539750"/>
                  <a:pt x="0" y="511319"/>
                  <a:pt x="0" y="476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4183668" y="6032500"/>
            <a:ext cx="1616576" cy="2269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Client/Server Random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183668" y="6254750"/>
            <a:ext cx="1616576" cy="2269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32 bytes each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63469" y="1019969"/>
            <a:ext cx="5707063" cy="5704681"/>
          </a:xfrm>
          <a:custGeom>
            <a:avLst/>
            <a:gdLst/>
            <a:ahLst/>
            <a:cxnLst/>
            <a:rect l="l" t="t" r="r" b="b"/>
            <a:pathLst>
              <a:path w="5707063" h="6326188">
                <a:moveTo>
                  <a:pt x="63520" y="0"/>
                </a:moveTo>
                <a:lnTo>
                  <a:pt x="5643543" y="0"/>
                </a:lnTo>
                <a:cubicBezTo>
                  <a:pt x="5678624" y="0"/>
                  <a:pt x="5707063" y="28439"/>
                  <a:pt x="5707063" y="63520"/>
                </a:cubicBezTo>
                <a:lnTo>
                  <a:pt x="5707063" y="6262668"/>
                </a:lnTo>
                <a:cubicBezTo>
                  <a:pt x="5707063" y="6297749"/>
                  <a:pt x="5678624" y="6326188"/>
                  <a:pt x="5643543" y="6326188"/>
                </a:cubicBezTo>
                <a:lnTo>
                  <a:pt x="63520" y="6326188"/>
                </a:lnTo>
                <a:cubicBezTo>
                  <a:pt x="28439" y="6326188"/>
                  <a:pt x="0" y="6297749"/>
                  <a:pt x="0" y="6262668"/>
                </a:cubicBezTo>
                <a:lnTo>
                  <a:pt x="0" y="63520"/>
                </a:lnTo>
                <a:cubicBezTo>
                  <a:pt x="0" y="28462"/>
                  <a:pt x="28462" y="0"/>
                  <a:pt x="63520" y="0"/>
                </a:cubicBezTo>
                <a:close/>
              </a:path>
            </a:pathLst>
          </a:custGeom>
          <a:solidFill>
            <a:srgbClr val="3B5998">
              <a:alpha val="1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294438" y="11509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2" name="Shape 50"/>
          <p:cNvSpPr/>
          <p:nvPr/>
        </p:nvSpPr>
        <p:spPr>
          <a:xfrm>
            <a:off x="6374805" y="1238250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15627" y="62954"/>
                </a:moveTo>
                <a:lnTo>
                  <a:pt x="9041" y="82655"/>
                </a:lnTo>
                <a:lnTo>
                  <a:pt x="9041" y="26789"/>
                </a:lnTo>
                <a:cubicBezTo>
                  <a:pt x="9041" y="16939"/>
                  <a:pt x="17050" y="8930"/>
                  <a:pt x="26901" y="8930"/>
                </a:cubicBezTo>
                <a:lnTo>
                  <a:pt x="65605" y="8930"/>
                </a:lnTo>
                <a:cubicBezTo>
                  <a:pt x="69456" y="8930"/>
                  <a:pt x="73223" y="10185"/>
                  <a:pt x="76321" y="12502"/>
                </a:cubicBezTo>
                <a:lnTo>
                  <a:pt x="87037" y="20538"/>
                </a:lnTo>
                <a:cubicBezTo>
                  <a:pt x="88571" y="21710"/>
                  <a:pt x="90469" y="22324"/>
                  <a:pt x="92394" y="22324"/>
                </a:cubicBezTo>
                <a:lnTo>
                  <a:pt x="125127" y="22324"/>
                </a:lnTo>
                <a:cubicBezTo>
                  <a:pt x="134978" y="22324"/>
                  <a:pt x="142987" y="30333"/>
                  <a:pt x="142987" y="40184"/>
                </a:cubicBezTo>
                <a:lnTo>
                  <a:pt x="142987" y="44648"/>
                </a:lnTo>
                <a:lnTo>
                  <a:pt x="41021" y="44648"/>
                </a:lnTo>
                <a:cubicBezTo>
                  <a:pt x="29496" y="44648"/>
                  <a:pt x="19255" y="52015"/>
                  <a:pt x="15599" y="62954"/>
                </a:cubicBezTo>
                <a:close/>
                <a:moveTo>
                  <a:pt x="133331" y="125016"/>
                </a:moveTo>
                <a:lnTo>
                  <a:pt x="27626" y="125016"/>
                </a:lnTo>
                <a:cubicBezTo>
                  <a:pt x="18473" y="125016"/>
                  <a:pt x="12027" y="116058"/>
                  <a:pt x="14929" y="107379"/>
                </a:cubicBezTo>
                <a:lnTo>
                  <a:pt x="28324" y="67196"/>
                </a:lnTo>
                <a:cubicBezTo>
                  <a:pt x="30138" y="61726"/>
                  <a:pt x="35272" y="58043"/>
                  <a:pt x="41021" y="58043"/>
                </a:cubicBezTo>
                <a:lnTo>
                  <a:pt x="146726" y="58043"/>
                </a:lnTo>
                <a:cubicBezTo>
                  <a:pt x="155879" y="58043"/>
                  <a:pt x="162325" y="67001"/>
                  <a:pt x="159423" y="75679"/>
                </a:cubicBezTo>
                <a:lnTo>
                  <a:pt x="146028" y="115863"/>
                </a:lnTo>
                <a:cubicBezTo>
                  <a:pt x="144214" y="121332"/>
                  <a:pt x="139080" y="125016"/>
                  <a:pt x="133331" y="125016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53" name="Text 51"/>
          <p:cNvSpPr/>
          <p:nvPr/>
        </p:nvSpPr>
        <p:spPr>
          <a:xfrm>
            <a:off x="6707188" y="1198563"/>
            <a:ext cx="1143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Code Structure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298406" y="1567656"/>
            <a:ext cx="5437188" cy="896938"/>
          </a:xfrm>
          <a:custGeom>
            <a:avLst/>
            <a:gdLst/>
            <a:ahLst/>
            <a:cxnLst/>
            <a:rect l="l" t="t" r="r" b="b"/>
            <a:pathLst>
              <a:path w="5437188" h="896938">
                <a:moveTo>
                  <a:pt x="63503" y="0"/>
                </a:moveTo>
                <a:lnTo>
                  <a:pt x="5373684" y="0"/>
                </a:lnTo>
                <a:cubicBezTo>
                  <a:pt x="5408756" y="0"/>
                  <a:pt x="5437187" y="28431"/>
                  <a:pt x="5437187" y="63503"/>
                </a:cubicBezTo>
                <a:lnTo>
                  <a:pt x="5437188" y="833434"/>
                </a:lnTo>
                <a:cubicBezTo>
                  <a:pt x="5437187" y="868506"/>
                  <a:pt x="5408756" y="896938"/>
                  <a:pt x="5373684" y="896938"/>
                </a:cubicBezTo>
                <a:lnTo>
                  <a:pt x="63503" y="896938"/>
                </a:lnTo>
                <a:cubicBezTo>
                  <a:pt x="28431" y="896938"/>
                  <a:pt x="0" y="868506"/>
                  <a:pt x="0" y="833434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435328" y="1785938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0" y="17859"/>
                </a:moveTo>
                <a:cubicBezTo>
                  <a:pt x="0" y="8009"/>
                  <a:pt x="8009" y="0"/>
                  <a:pt x="17859" y="0"/>
                </a:cubicBezTo>
                <a:lnTo>
                  <a:pt x="59578" y="0"/>
                </a:lnTo>
                <a:cubicBezTo>
                  <a:pt x="64322" y="0"/>
                  <a:pt x="68870" y="1870"/>
                  <a:pt x="72219" y="5218"/>
                </a:cubicBezTo>
                <a:lnTo>
                  <a:pt x="101938" y="34965"/>
                </a:lnTo>
                <a:cubicBezTo>
                  <a:pt x="105287" y="38314"/>
                  <a:pt x="107156" y="42863"/>
                  <a:pt x="107156" y="47606"/>
                </a:cubicBezTo>
                <a:lnTo>
                  <a:pt x="107156" y="125016"/>
                </a:lnTo>
                <a:cubicBezTo>
                  <a:pt x="107156" y="134866"/>
                  <a:pt x="99147" y="142875"/>
                  <a:pt x="89297" y="142875"/>
                </a:cubicBezTo>
                <a:lnTo>
                  <a:pt x="17859" y="142875"/>
                </a:lnTo>
                <a:cubicBezTo>
                  <a:pt x="8009" y="142875"/>
                  <a:pt x="0" y="134866"/>
                  <a:pt x="0" y="125016"/>
                </a:cubicBezTo>
                <a:lnTo>
                  <a:pt x="0" y="17859"/>
                </a:lnTo>
                <a:close/>
                <a:moveTo>
                  <a:pt x="58043" y="16325"/>
                </a:moveTo>
                <a:lnTo>
                  <a:pt x="58043" y="42416"/>
                </a:lnTo>
                <a:cubicBezTo>
                  <a:pt x="58043" y="46127"/>
                  <a:pt x="61029" y="49113"/>
                  <a:pt x="64740" y="49113"/>
                </a:cubicBezTo>
                <a:lnTo>
                  <a:pt x="90832" y="49113"/>
                </a:lnTo>
                <a:lnTo>
                  <a:pt x="58043" y="16325"/>
                </a:lnTo>
                <a:close/>
                <a:moveTo>
                  <a:pt x="43030" y="82488"/>
                </a:moveTo>
                <a:cubicBezTo>
                  <a:pt x="45430" y="79670"/>
                  <a:pt x="45123" y="75456"/>
                  <a:pt x="42304" y="73056"/>
                </a:cubicBezTo>
                <a:cubicBezTo>
                  <a:pt x="39486" y="70656"/>
                  <a:pt x="35272" y="70963"/>
                  <a:pt x="32872" y="73782"/>
                </a:cubicBezTo>
                <a:lnTo>
                  <a:pt x="19478" y="89408"/>
                </a:lnTo>
                <a:cubicBezTo>
                  <a:pt x="17329" y="91920"/>
                  <a:pt x="17329" y="95603"/>
                  <a:pt x="19478" y="98115"/>
                </a:cubicBezTo>
                <a:lnTo>
                  <a:pt x="32872" y="113742"/>
                </a:lnTo>
                <a:cubicBezTo>
                  <a:pt x="35272" y="116560"/>
                  <a:pt x="39514" y="116867"/>
                  <a:pt x="42304" y="114467"/>
                </a:cubicBezTo>
                <a:cubicBezTo>
                  <a:pt x="45095" y="112068"/>
                  <a:pt x="45430" y="107826"/>
                  <a:pt x="43030" y="105035"/>
                </a:cubicBezTo>
                <a:lnTo>
                  <a:pt x="33375" y="93762"/>
                </a:lnTo>
                <a:lnTo>
                  <a:pt x="43030" y="82488"/>
                </a:lnTo>
                <a:close/>
                <a:moveTo>
                  <a:pt x="74284" y="73782"/>
                </a:moveTo>
                <a:cubicBezTo>
                  <a:pt x="71884" y="70963"/>
                  <a:pt x="67642" y="70656"/>
                  <a:pt x="64852" y="73056"/>
                </a:cubicBezTo>
                <a:cubicBezTo>
                  <a:pt x="62061" y="75456"/>
                  <a:pt x="61726" y="79697"/>
                  <a:pt x="64126" y="82488"/>
                </a:cubicBezTo>
                <a:lnTo>
                  <a:pt x="73782" y="93762"/>
                </a:lnTo>
                <a:lnTo>
                  <a:pt x="64126" y="105035"/>
                </a:lnTo>
                <a:cubicBezTo>
                  <a:pt x="61726" y="107854"/>
                  <a:pt x="62033" y="112068"/>
                  <a:pt x="64852" y="114467"/>
                </a:cubicBezTo>
                <a:cubicBezTo>
                  <a:pt x="67670" y="116867"/>
                  <a:pt x="71884" y="116560"/>
                  <a:pt x="74284" y="113742"/>
                </a:cubicBezTo>
                <a:lnTo>
                  <a:pt x="87678" y="98115"/>
                </a:lnTo>
                <a:cubicBezTo>
                  <a:pt x="89827" y="95603"/>
                  <a:pt x="89827" y="91920"/>
                  <a:pt x="87678" y="89408"/>
                </a:cubicBezTo>
                <a:lnTo>
                  <a:pt x="74284" y="73782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6" name="Text 54"/>
          <p:cNvSpPr/>
          <p:nvPr/>
        </p:nvSpPr>
        <p:spPr>
          <a:xfrm>
            <a:off x="6671469" y="1666875"/>
            <a:ext cx="190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KeyExchangeDemo.java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671469" y="1857375"/>
            <a:ext cx="190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RSA key exchange demonstration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651625" y="2111375"/>
            <a:ext cx="4984750" cy="254000"/>
          </a:xfrm>
          <a:custGeom>
            <a:avLst/>
            <a:gdLst/>
            <a:ahLst/>
            <a:cxnLst/>
            <a:rect l="l" t="t" r="r" b="b"/>
            <a:pathLst>
              <a:path w="4984750" h="254000">
                <a:moveTo>
                  <a:pt x="31750" y="0"/>
                </a:moveTo>
                <a:lnTo>
                  <a:pt x="4953000" y="0"/>
                </a:lnTo>
                <a:cubicBezTo>
                  <a:pt x="4970523" y="0"/>
                  <a:pt x="4984750" y="14227"/>
                  <a:pt x="4984750" y="31750"/>
                </a:cubicBezTo>
                <a:lnTo>
                  <a:pt x="4984750" y="222250"/>
                </a:lnTo>
                <a:cubicBezTo>
                  <a:pt x="4984750" y="239773"/>
                  <a:pt x="4970523" y="254000"/>
                  <a:pt x="495300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B5998">
              <a:alpha val="20000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6715125" y="2170906"/>
            <a:ext cx="1827423" cy="130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AF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 tls.demo.KeyExchangeDemo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298406" y="2536031"/>
            <a:ext cx="5437188" cy="896938"/>
          </a:xfrm>
          <a:custGeom>
            <a:avLst/>
            <a:gdLst/>
            <a:ahLst/>
            <a:cxnLst/>
            <a:rect l="l" t="t" r="r" b="b"/>
            <a:pathLst>
              <a:path w="5437188" h="896938">
                <a:moveTo>
                  <a:pt x="63503" y="0"/>
                </a:moveTo>
                <a:lnTo>
                  <a:pt x="5373684" y="0"/>
                </a:lnTo>
                <a:cubicBezTo>
                  <a:pt x="5408756" y="0"/>
                  <a:pt x="5437187" y="28431"/>
                  <a:pt x="5437187" y="63503"/>
                </a:cubicBezTo>
                <a:lnTo>
                  <a:pt x="5437188" y="833434"/>
                </a:lnTo>
                <a:cubicBezTo>
                  <a:pt x="5437187" y="868506"/>
                  <a:pt x="5408756" y="896938"/>
                  <a:pt x="5373684" y="896938"/>
                </a:cubicBezTo>
                <a:lnTo>
                  <a:pt x="63503" y="896938"/>
                </a:lnTo>
                <a:cubicBezTo>
                  <a:pt x="28431" y="896938"/>
                  <a:pt x="0" y="868506"/>
                  <a:pt x="0" y="833434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6435328" y="2754313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0" y="17859"/>
                </a:moveTo>
                <a:cubicBezTo>
                  <a:pt x="0" y="8009"/>
                  <a:pt x="8009" y="0"/>
                  <a:pt x="17859" y="0"/>
                </a:cubicBezTo>
                <a:lnTo>
                  <a:pt x="59578" y="0"/>
                </a:lnTo>
                <a:cubicBezTo>
                  <a:pt x="64322" y="0"/>
                  <a:pt x="68870" y="1870"/>
                  <a:pt x="72219" y="5218"/>
                </a:cubicBezTo>
                <a:lnTo>
                  <a:pt x="101938" y="34965"/>
                </a:lnTo>
                <a:cubicBezTo>
                  <a:pt x="105287" y="38314"/>
                  <a:pt x="107156" y="42863"/>
                  <a:pt x="107156" y="47606"/>
                </a:cubicBezTo>
                <a:lnTo>
                  <a:pt x="107156" y="125016"/>
                </a:lnTo>
                <a:cubicBezTo>
                  <a:pt x="107156" y="134866"/>
                  <a:pt x="99147" y="142875"/>
                  <a:pt x="89297" y="142875"/>
                </a:cubicBezTo>
                <a:lnTo>
                  <a:pt x="17859" y="142875"/>
                </a:lnTo>
                <a:cubicBezTo>
                  <a:pt x="8009" y="142875"/>
                  <a:pt x="0" y="134866"/>
                  <a:pt x="0" y="125016"/>
                </a:cubicBezTo>
                <a:lnTo>
                  <a:pt x="0" y="17859"/>
                </a:lnTo>
                <a:close/>
                <a:moveTo>
                  <a:pt x="58043" y="16325"/>
                </a:moveTo>
                <a:lnTo>
                  <a:pt x="58043" y="42416"/>
                </a:lnTo>
                <a:cubicBezTo>
                  <a:pt x="58043" y="46127"/>
                  <a:pt x="61029" y="49113"/>
                  <a:pt x="64740" y="49113"/>
                </a:cubicBezTo>
                <a:lnTo>
                  <a:pt x="90832" y="49113"/>
                </a:lnTo>
                <a:lnTo>
                  <a:pt x="58043" y="16325"/>
                </a:lnTo>
                <a:close/>
                <a:moveTo>
                  <a:pt x="43030" y="82488"/>
                </a:moveTo>
                <a:cubicBezTo>
                  <a:pt x="45430" y="79670"/>
                  <a:pt x="45123" y="75456"/>
                  <a:pt x="42304" y="73056"/>
                </a:cubicBezTo>
                <a:cubicBezTo>
                  <a:pt x="39486" y="70656"/>
                  <a:pt x="35272" y="70963"/>
                  <a:pt x="32872" y="73782"/>
                </a:cubicBezTo>
                <a:lnTo>
                  <a:pt x="19478" y="89408"/>
                </a:lnTo>
                <a:cubicBezTo>
                  <a:pt x="17329" y="91920"/>
                  <a:pt x="17329" y="95603"/>
                  <a:pt x="19478" y="98115"/>
                </a:cubicBezTo>
                <a:lnTo>
                  <a:pt x="32872" y="113742"/>
                </a:lnTo>
                <a:cubicBezTo>
                  <a:pt x="35272" y="116560"/>
                  <a:pt x="39514" y="116867"/>
                  <a:pt x="42304" y="114467"/>
                </a:cubicBezTo>
                <a:cubicBezTo>
                  <a:pt x="45095" y="112068"/>
                  <a:pt x="45430" y="107826"/>
                  <a:pt x="43030" y="105035"/>
                </a:cubicBezTo>
                <a:lnTo>
                  <a:pt x="33375" y="93762"/>
                </a:lnTo>
                <a:lnTo>
                  <a:pt x="43030" y="82488"/>
                </a:lnTo>
                <a:close/>
                <a:moveTo>
                  <a:pt x="74284" y="73782"/>
                </a:moveTo>
                <a:cubicBezTo>
                  <a:pt x="71884" y="70963"/>
                  <a:pt x="67642" y="70656"/>
                  <a:pt x="64852" y="73056"/>
                </a:cubicBezTo>
                <a:cubicBezTo>
                  <a:pt x="62061" y="75456"/>
                  <a:pt x="61726" y="79697"/>
                  <a:pt x="64126" y="82488"/>
                </a:cubicBezTo>
                <a:lnTo>
                  <a:pt x="73782" y="93762"/>
                </a:lnTo>
                <a:lnTo>
                  <a:pt x="64126" y="105035"/>
                </a:lnTo>
                <a:cubicBezTo>
                  <a:pt x="61726" y="107854"/>
                  <a:pt x="62033" y="112068"/>
                  <a:pt x="64852" y="114467"/>
                </a:cubicBezTo>
                <a:cubicBezTo>
                  <a:pt x="67670" y="116867"/>
                  <a:pt x="71884" y="116560"/>
                  <a:pt x="74284" y="113742"/>
                </a:cubicBezTo>
                <a:lnTo>
                  <a:pt x="87678" y="98115"/>
                </a:lnTo>
                <a:cubicBezTo>
                  <a:pt x="89827" y="95603"/>
                  <a:pt x="89827" y="91920"/>
                  <a:pt x="87678" y="89408"/>
                </a:cubicBezTo>
                <a:lnTo>
                  <a:pt x="74284" y="73782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62" name="Text 60"/>
          <p:cNvSpPr/>
          <p:nvPr/>
        </p:nvSpPr>
        <p:spPr>
          <a:xfrm>
            <a:off x="6671469" y="2635250"/>
            <a:ext cx="139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SignatureVerify.java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671469" y="2825750"/>
            <a:ext cx="139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 signature verification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651625" y="3079750"/>
            <a:ext cx="4984750" cy="254000"/>
          </a:xfrm>
          <a:custGeom>
            <a:avLst/>
            <a:gdLst/>
            <a:ahLst/>
            <a:cxnLst/>
            <a:rect l="l" t="t" r="r" b="b"/>
            <a:pathLst>
              <a:path w="4984750" h="254000">
                <a:moveTo>
                  <a:pt x="31750" y="0"/>
                </a:moveTo>
                <a:lnTo>
                  <a:pt x="4953000" y="0"/>
                </a:lnTo>
                <a:cubicBezTo>
                  <a:pt x="4970523" y="0"/>
                  <a:pt x="4984750" y="14227"/>
                  <a:pt x="4984750" y="31750"/>
                </a:cubicBezTo>
                <a:lnTo>
                  <a:pt x="4984750" y="222250"/>
                </a:lnTo>
                <a:cubicBezTo>
                  <a:pt x="4984750" y="239773"/>
                  <a:pt x="4970523" y="254000"/>
                  <a:pt x="495300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B5998">
              <a:alpha val="20000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6715125" y="3139281"/>
            <a:ext cx="1827423" cy="130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AF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 tls.demo.SignatureVerify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298406" y="3504406"/>
            <a:ext cx="5437188" cy="896938"/>
          </a:xfrm>
          <a:custGeom>
            <a:avLst/>
            <a:gdLst/>
            <a:ahLst/>
            <a:cxnLst/>
            <a:rect l="l" t="t" r="r" b="b"/>
            <a:pathLst>
              <a:path w="5437188" h="896938">
                <a:moveTo>
                  <a:pt x="63503" y="0"/>
                </a:moveTo>
                <a:lnTo>
                  <a:pt x="5373684" y="0"/>
                </a:lnTo>
                <a:cubicBezTo>
                  <a:pt x="5408756" y="0"/>
                  <a:pt x="5437187" y="28431"/>
                  <a:pt x="5437187" y="63503"/>
                </a:cubicBezTo>
                <a:lnTo>
                  <a:pt x="5437188" y="833434"/>
                </a:lnTo>
                <a:cubicBezTo>
                  <a:pt x="5437187" y="868506"/>
                  <a:pt x="5408756" y="896938"/>
                  <a:pt x="5373684" y="896938"/>
                </a:cubicBezTo>
                <a:lnTo>
                  <a:pt x="63503" y="896938"/>
                </a:lnTo>
                <a:cubicBezTo>
                  <a:pt x="28431" y="896938"/>
                  <a:pt x="0" y="868506"/>
                  <a:pt x="0" y="833434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6435328" y="3722688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0" y="17859"/>
                </a:moveTo>
                <a:cubicBezTo>
                  <a:pt x="0" y="8009"/>
                  <a:pt x="8009" y="0"/>
                  <a:pt x="17859" y="0"/>
                </a:cubicBezTo>
                <a:lnTo>
                  <a:pt x="59578" y="0"/>
                </a:lnTo>
                <a:cubicBezTo>
                  <a:pt x="64322" y="0"/>
                  <a:pt x="68870" y="1870"/>
                  <a:pt x="72219" y="5218"/>
                </a:cubicBezTo>
                <a:lnTo>
                  <a:pt x="101938" y="34965"/>
                </a:lnTo>
                <a:cubicBezTo>
                  <a:pt x="105287" y="38314"/>
                  <a:pt x="107156" y="42863"/>
                  <a:pt x="107156" y="47606"/>
                </a:cubicBezTo>
                <a:lnTo>
                  <a:pt x="107156" y="125016"/>
                </a:lnTo>
                <a:cubicBezTo>
                  <a:pt x="107156" y="134866"/>
                  <a:pt x="99147" y="142875"/>
                  <a:pt x="89297" y="142875"/>
                </a:cubicBezTo>
                <a:lnTo>
                  <a:pt x="17859" y="142875"/>
                </a:lnTo>
                <a:cubicBezTo>
                  <a:pt x="8009" y="142875"/>
                  <a:pt x="0" y="134866"/>
                  <a:pt x="0" y="125016"/>
                </a:cubicBezTo>
                <a:lnTo>
                  <a:pt x="0" y="17859"/>
                </a:lnTo>
                <a:close/>
                <a:moveTo>
                  <a:pt x="58043" y="16325"/>
                </a:moveTo>
                <a:lnTo>
                  <a:pt x="58043" y="42416"/>
                </a:lnTo>
                <a:cubicBezTo>
                  <a:pt x="58043" y="46127"/>
                  <a:pt x="61029" y="49113"/>
                  <a:pt x="64740" y="49113"/>
                </a:cubicBezTo>
                <a:lnTo>
                  <a:pt x="90832" y="49113"/>
                </a:lnTo>
                <a:lnTo>
                  <a:pt x="58043" y="16325"/>
                </a:lnTo>
                <a:close/>
                <a:moveTo>
                  <a:pt x="43030" y="82488"/>
                </a:moveTo>
                <a:cubicBezTo>
                  <a:pt x="45430" y="79670"/>
                  <a:pt x="45123" y="75456"/>
                  <a:pt x="42304" y="73056"/>
                </a:cubicBezTo>
                <a:cubicBezTo>
                  <a:pt x="39486" y="70656"/>
                  <a:pt x="35272" y="70963"/>
                  <a:pt x="32872" y="73782"/>
                </a:cubicBezTo>
                <a:lnTo>
                  <a:pt x="19478" y="89408"/>
                </a:lnTo>
                <a:cubicBezTo>
                  <a:pt x="17329" y="91920"/>
                  <a:pt x="17329" y="95603"/>
                  <a:pt x="19478" y="98115"/>
                </a:cubicBezTo>
                <a:lnTo>
                  <a:pt x="32872" y="113742"/>
                </a:lnTo>
                <a:cubicBezTo>
                  <a:pt x="35272" y="116560"/>
                  <a:pt x="39514" y="116867"/>
                  <a:pt x="42304" y="114467"/>
                </a:cubicBezTo>
                <a:cubicBezTo>
                  <a:pt x="45095" y="112068"/>
                  <a:pt x="45430" y="107826"/>
                  <a:pt x="43030" y="105035"/>
                </a:cubicBezTo>
                <a:lnTo>
                  <a:pt x="33375" y="93762"/>
                </a:lnTo>
                <a:lnTo>
                  <a:pt x="43030" y="82488"/>
                </a:lnTo>
                <a:close/>
                <a:moveTo>
                  <a:pt x="74284" y="73782"/>
                </a:moveTo>
                <a:cubicBezTo>
                  <a:pt x="71884" y="70963"/>
                  <a:pt x="67642" y="70656"/>
                  <a:pt x="64852" y="73056"/>
                </a:cubicBezTo>
                <a:cubicBezTo>
                  <a:pt x="62061" y="75456"/>
                  <a:pt x="61726" y="79697"/>
                  <a:pt x="64126" y="82488"/>
                </a:cubicBezTo>
                <a:lnTo>
                  <a:pt x="73782" y="93762"/>
                </a:lnTo>
                <a:lnTo>
                  <a:pt x="64126" y="105035"/>
                </a:lnTo>
                <a:cubicBezTo>
                  <a:pt x="61726" y="107854"/>
                  <a:pt x="62033" y="112068"/>
                  <a:pt x="64852" y="114467"/>
                </a:cubicBezTo>
                <a:cubicBezTo>
                  <a:pt x="67670" y="116867"/>
                  <a:pt x="71884" y="116560"/>
                  <a:pt x="74284" y="113742"/>
                </a:cubicBezTo>
                <a:lnTo>
                  <a:pt x="87678" y="98115"/>
                </a:lnTo>
                <a:cubicBezTo>
                  <a:pt x="89827" y="95603"/>
                  <a:pt x="89827" y="91920"/>
                  <a:pt x="87678" y="89408"/>
                </a:cubicBezTo>
                <a:lnTo>
                  <a:pt x="74284" y="73782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68" name="Text 66"/>
          <p:cNvSpPr/>
          <p:nvPr/>
        </p:nvSpPr>
        <p:spPr>
          <a:xfrm>
            <a:off x="6671469" y="3603625"/>
            <a:ext cx="185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CipherSuite.java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671469" y="3794125"/>
            <a:ext cx="185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AES-GCM symmetric encryption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651625" y="4048125"/>
            <a:ext cx="4984750" cy="254000"/>
          </a:xfrm>
          <a:custGeom>
            <a:avLst/>
            <a:gdLst/>
            <a:ahLst/>
            <a:cxnLst/>
            <a:rect l="l" t="t" r="r" b="b"/>
            <a:pathLst>
              <a:path w="4984750" h="254000">
                <a:moveTo>
                  <a:pt x="31750" y="0"/>
                </a:moveTo>
                <a:lnTo>
                  <a:pt x="4953000" y="0"/>
                </a:lnTo>
                <a:cubicBezTo>
                  <a:pt x="4970523" y="0"/>
                  <a:pt x="4984750" y="14227"/>
                  <a:pt x="4984750" y="31750"/>
                </a:cubicBezTo>
                <a:lnTo>
                  <a:pt x="4984750" y="222250"/>
                </a:lnTo>
                <a:cubicBezTo>
                  <a:pt x="4984750" y="239773"/>
                  <a:pt x="4970523" y="254000"/>
                  <a:pt x="495300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B5998">
              <a:alpha val="20000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6715125" y="4107656"/>
            <a:ext cx="1583035" cy="130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AF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 tls.demo.CipherSuite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298406" y="4472781"/>
            <a:ext cx="5437188" cy="896938"/>
          </a:xfrm>
          <a:custGeom>
            <a:avLst/>
            <a:gdLst/>
            <a:ahLst/>
            <a:cxnLst/>
            <a:rect l="l" t="t" r="r" b="b"/>
            <a:pathLst>
              <a:path w="5437188" h="896938">
                <a:moveTo>
                  <a:pt x="63503" y="0"/>
                </a:moveTo>
                <a:lnTo>
                  <a:pt x="5373684" y="0"/>
                </a:lnTo>
                <a:cubicBezTo>
                  <a:pt x="5408756" y="0"/>
                  <a:pt x="5437187" y="28431"/>
                  <a:pt x="5437187" y="63503"/>
                </a:cubicBezTo>
                <a:lnTo>
                  <a:pt x="5437188" y="833434"/>
                </a:lnTo>
                <a:cubicBezTo>
                  <a:pt x="5437187" y="868506"/>
                  <a:pt x="5408756" y="896938"/>
                  <a:pt x="5373684" y="896938"/>
                </a:cubicBezTo>
                <a:lnTo>
                  <a:pt x="63503" y="896938"/>
                </a:lnTo>
                <a:cubicBezTo>
                  <a:pt x="28431" y="896938"/>
                  <a:pt x="0" y="868506"/>
                  <a:pt x="0" y="833434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 w="12700">
            <a:solidFill>
              <a:srgbClr val="3B5998">
                <a:alpha val="30196"/>
              </a:srgbClr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6435328" y="4691063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0" y="17859"/>
                </a:moveTo>
                <a:cubicBezTo>
                  <a:pt x="0" y="8009"/>
                  <a:pt x="8009" y="0"/>
                  <a:pt x="17859" y="0"/>
                </a:cubicBezTo>
                <a:lnTo>
                  <a:pt x="59578" y="0"/>
                </a:lnTo>
                <a:cubicBezTo>
                  <a:pt x="64322" y="0"/>
                  <a:pt x="68870" y="1870"/>
                  <a:pt x="72219" y="5218"/>
                </a:cubicBezTo>
                <a:lnTo>
                  <a:pt x="101938" y="34965"/>
                </a:lnTo>
                <a:cubicBezTo>
                  <a:pt x="105287" y="38314"/>
                  <a:pt x="107156" y="42863"/>
                  <a:pt x="107156" y="47606"/>
                </a:cubicBezTo>
                <a:lnTo>
                  <a:pt x="107156" y="125016"/>
                </a:lnTo>
                <a:cubicBezTo>
                  <a:pt x="107156" y="134866"/>
                  <a:pt x="99147" y="142875"/>
                  <a:pt x="89297" y="142875"/>
                </a:cubicBezTo>
                <a:lnTo>
                  <a:pt x="17859" y="142875"/>
                </a:lnTo>
                <a:cubicBezTo>
                  <a:pt x="8009" y="142875"/>
                  <a:pt x="0" y="134866"/>
                  <a:pt x="0" y="125016"/>
                </a:cubicBezTo>
                <a:lnTo>
                  <a:pt x="0" y="17859"/>
                </a:lnTo>
                <a:close/>
                <a:moveTo>
                  <a:pt x="58043" y="16325"/>
                </a:moveTo>
                <a:lnTo>
                  <a:pt x="58043" y="42416"/>
                </a:lnTo>
                <a:cubicBezTo>
                  <a:pt x="58043" y="46127"/>
                  <a:pt x="61029" y="49113"/>
                  <a:pt x="64740" y="49113"/>
                </a:cubicBezTo>
                <a:lnTo>
                  <a:pt x="90832" y="49113"/>
                </a:lnTo>
                <a:lnTo>
                  <a:pt x="58043" y="16325"/>
                </a:lnTo>
                <a:close/>
                <a:moveTo>
                  <a:pt x="43030" y="82488"/>
                </a:moveTo>
                <a:cubicBezTo>
                  <a:pt x="45430" y="79670"/>
                  <a:pt x="45123" y="75456"/>
                  <a:pt x="42304" y="73056"/>
                </a:cubicBezTo>
                <a:cubicBezTo>
                  <a:pt x="39486" y="70656"/>
                  <a:pt x="35272" y="70963"/>
                  <a:pt x="32872" y="73782"/>
                </a:cubicBezTo>
                <a:lnTo>
                  <a:pt x="19478" y="89408"/>
                </a:lnTo>
                <a:cubicBezTo>
                  <a:pt x="17329" y="91920"/>
                  <a:pt x="17329" y="95603"/>
                  <a:pt x="19478" y="98115"/>
                </a:cubicBezTo>
                <a:lnTo>
                  <a:pt x="32872" y="113742"/>
                </a:lnTo>
                <a:cubicBezTo>
                  <a:pt x="35272" y="116560"/>
                  <a:pt x="39514" y="116867"/>
                  <a:pt x="42304" y="114467"/>
                </a:cubicBezTo>
                <a:cubicBezTo>
                  <a:pt x="45095" y="112068"/>
                  <a:pt x="45430" y="107826"/>
                  <a:pt x="43030" y="105035"/>
                </a:cubicBezTo>
                <a:lnTo>
                  <a:pt x="33375" y="93762"/>
                </a:lnTo>
                <a:lnTo>
                  <a:pt x="43030" y="82488"/>
                </a:lnTo>
                <a:close/>
                <a:moveTo>
                  <a:pt x="74284" y="73782"/>
                </a:moveTo>
                <a:cubicBezTo>
                  <a:pt x="71884" y="70963"/>
                  <a:pt x="67642" y="70656"/>
                  <a:pt x="64852" y="73056"/>
                </a:cubicBezTo>
                <a:cubicBezTo>
                  <a:pt x="62061" y="75456"/>
                  <a:pt x="61726" y="79697"/>
                  <a:pt x="64126" y="82488"/>
                </a:cubicBezTo>
                <a:lnTo>
                  <a:pt x="73782" y="93762"/>
                </a:lnTo>
                <a:lnTo>
                  <a:pt x="64126" y="105035"/>
                </a:lnTo>
                <a:cubicBezTo>
                  <a:pt x="61726" y="107854"/>
                  <a:pt x="62033" y="112068"/>
                  <a:pt x="64852" y="114467"/>
                </a:cubicBezTo>
                <a:cubicBezTo>
                  <a:pt x="67670" y="116867"/>
                  <a:pt x="71884" y="116560"/>
                  <a:pt x="74284" y="113742"/>
                </a:cubicBezTo>
                <a:lnTo>
                  <a:pt x="87678" y="98115"/>
                </a:lnTo>
                <a:cubicBezTo>
                  <a:pt x="89827" y="95603"/>
                  <a:pt x="89827" y="91920"/>
                  <a:pt x="87678" y="89408"/>
                </a:cubicBezTo>
                <a:lnTo>
                  <a:pt x="74284" y="73782"/>
                </a:ln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74" name="Text 72"/>
          <p:cNvSpPr/>
          <p:nvPr/>
        </p:nvSpPr>
        <p:spPr>
          <a:xfrm>
            <a:off x="6671469" y="4572000"/>
            <a:ext cx="1833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TLSHandshakeSimulator.java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6671469" y="4762500"/>
            <a:ext cx="1833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handshake integration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651625" y="5016500"/>
            <a:ext cx="4984750" cy="254000"/>
          </a:xfrm>
          <a:custGeom>
            <a:avLst/>
            <a:gdLst/>
            <a:ahLst/>
            <a:cxnLst/>
            <a:rect l="l" t="t" r="r" b="b"/>
            <a:pathLst>
              <a:path w="4984750" h="254000">
                <a:moveTo>
                  <a:pt x="31750" y="0"/>
                </a:moveTo>
                <a:lnTo>
                  <a:pt x="4953000" y="0"/>
                </a:lnTo>
                <a:cubicBezTo>
                  <a:pt x="4970523" y="0"/>
                  <a:pt x="4984750" y="14227"/>
                  <a:pt x="4984750" y="31750"/>
                </a:cubicBezTo>
                <a:lnTo>
                  <a:pt x="4984750" y="222250"/>
                </a:lnTo>
                <a:cubicBezTo>
                  <a:pt x="4984750" y="239773"/>
                  <a:pt x="4970523" y="254000"/>
                  <a:pt x="495300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B5998">
              <a:alpha val="20000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6715125" y="5076031"/>
            <a:ext cx="2193975" cy="130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D4AF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 tls.demo.TLSHandshakeSimulator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294438" y="5787763"/>
            <a:ext cx="5437188" cy="579438"/>
          </a:xfrm>
          <a:custGeom>
            <a:avLst/>
            <a:gdLst/>
            <a:ahLst/>
            <a:cxnLst/>
            <a:rect l="l" t="t" r="r" b="b"/>
            <a:pathLst>
              <a:path w="5437188" h="579438">
                <a:moveTo>
                  <a:pt x="63501" y="0"/>
                </a:moveTo>
                <a:lnTo>
                  <a:pt x="5373687" y="0"/>
                </a:lnTo>
                <a:cubicBezTo>
                  <a:pt x="5408757" y="0"/>
                  <a:pt x="5437187" y="28430"/>
                  <a:pt x="5437187" y="63501"/>
                </a:cubicBezTo>
                <a:lnTo>
                  <a:pt x="5437188" y="515937"/>
                </a:lnTo>
                <a:cubicBezTo>
                  <a:pt x="5437187" y="551007"/>
                  <a:pt x="5408757" y="579437"/>
                  <a:pt x="5373687" y="579438"/>
                </a:cubicBezTo>
                <a:lnTo>
                  <a:pt x="63501" y="579438"/>
                </a:lnTo>
                <a:cubicBezTo>
                  <a:pt x="28430" y="579438"/>
                  <a:pt x="0" y="551007"/>
                  <a:pt x="0" y="515937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D4AF37">
              <a:alpha val="10196"/>
            </a:srgbClr>
          </a:solidFill>
          <a:ln w="12700">
            <a:solidFill>
              <a:srgbClr val="D4AF37">
                <a:alpha val="30196"/>
              </a:srgbClr>
            </a:solidFill>
            <a:prstDash val="solid"/>
          </a:ln>
        </p:spPr>
      </p:sp>
      <p:sp>
        <p:nvSpPr>
          <p:cNvPr id="79" name="Shape 77"/>
          <p:cNvSpPr/>
          <p:nvPr/>
        </p:nvSpPr>
        <p:spPr>
          <a:xfrm>
            <a:off x="6393657" y="600604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62508" y="44648"/>
                </a:moveTo>
                <a:cubicBezTo>
                  <a:pt x="62508" y="39720"/>
                  <a:pt x="66509" y="35719"/>
                  <a:pt x="71438" y="35719"/>
                </a:cubicBezTo>
                <a:cubicBezTo>
                  <a:pt x="76366" y="35719"/>
                  <a:pt x="80367" y="39720"/>
                  <a:pt x="80367" y="44648"/>
                </a:cubicBezTo>
                <a:cubicBezTo>
                  <a:pt x="80367" y="49577"/>
                  <a:pt x="76366" y="53578"/>
                  <a:pt x="71438" y="53578"/>
                </a:cubicBezTo>
                <a:cubicBezTo>
                  <a:pt x="66509" y="53578"/>
                  <a:pt x="62508" y="49577"/>
                  <a:pt x="62508" y="44648"/>
                </a:cubicBezTo>
                <a:close/>
                <a:moveTo>
                  <a:pt x="60275" y="62508"/>
                </a:moveTo>
                <a:lnTo>
                  <a:pt x="73670" y="62508"/>
                </a:lnTo>
                <a:cubicBezTo>
                  <a:pt x="77381" y="62508"/>
                  <a:pt x="80367" y="65494"/>
                  <a:pt x="80367" y="69205"/>
                </a:cubicBezTo>
                <a:lnTo>
                  <a:pt x="80367" y="93762"/>
                </a:lnTo>
                <a:lnTo>
                  <a:pt x="82600" y="93762"/>
                </a:lnTo>
                <a:cubicBezTo>
                  <a:pt x="86311" y="93762"/>
                  <a:pt x="89297" y="96748"/>
                  <a:pt x="89297" y="100459"/>
                </a:cubicBezTo>
                <a:cubicBezTo>
                  <a:pt x="89297" y="104170"/>
                  <a:pt x="86311" y="107156"/>
                  <a:pt x="82600" y="107156"/>
                </a:cubicBezTo>
                <a:lnTo>
                  <a:pt x="60275" y="107156"/>
                </a:lnTo>
                <a:cubicBezTo>
                  <a:pt x="56564" y="107156"/>
                  <a:pt x="53578" y="104170"/>
                  <a:pt x="53578" y="100459"/>
                </a:cubicBezTo>
                <a:cubicBezTo>
                  <a:pt x="53578" y="96748"/>
                  <a:pt x="56564" y="93762"/>
                  <a:pt x="60275" y="93762"/>
                </a:cubicBezTo>
                <a:lnTo>
                  <a:pt x="66973" y="93762"/>
                </a:lnTo>
                <a:lnTo>
                  <a:pt x="66973" y="75902"/>
                </a:lnTo>
                <a:lnTo>
                  <a:pt x="60275" y="75902"/>
                </a:lnTo>
                <a:cubicBezTo>
                  <a:pt x="56564" y="75902"/>
                  <a:pt x="53578" y="72916"/>
                  <a:pt x="53578" y="69205"/>
                </a:cubicBezTo>
                <a:cubicBezTo>
                  <a:pt x="53578" y="65494"/>
                  <a:pt x="56564" y="62508"/>
                  <a:pt x="60275" y="62508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80" name="Text 78"/>
          <p:cNvSpPr/>
          <p:nvPr/>
        </p:nvSpPr>
        <p:spPr>
          <a:xfrm>
            <a:off x="6600032" y="5886982"/>
            <a:ext cx="5095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Design:</a:t>
            </a:r>
            <a:r>
              <a:rPr lang="en-US" sz="1000" dirty="0">
                <a:solidFill>
                  <a:srgbClr val="F7FAF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Each module runs independently with detailed console output, mathematical formulas, and security analysis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1313</Words>
  <Application>Microsoft Office PowerPoint</Application>
  <PresentationFormat>宽屏</PresentationFormat>
  <Paragraphs>288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Quattrocento Sans</vt:lpstr>
      <vt:lpstr>Unna</vt:lpstr>
      <vt:lpstr>Arial</vt:lpstr>
      <vt:lpstr>Liter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TLS Handshake Process Complete Demonstration</dc:title>
  <dc:subject>TLS Handshake Process Complete Demonstration</dc:subject>
  <dc:creator>Kimi</dc:creator>
  <cp:lastModifiedBy>JINGHAO ZHAO</cp:lastModifiedBy>
  <cp:revision>3</cp:revision>
  <dcterms:created xsi:type="dcterms:W3CDTF">2026-02-08T09:28:06Z</dcterms:created>
  <dcterms:modified xsi:type="dcterms:W3CDTF">2026-02-08T09:37:46Z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{"Label":"TLS Handshake Process Complete Demonstration","ContentProducer":"001191110108MACG2KBH8F10000","ProduceID":"19c3c878-1532-8b1e-8000-0000828ae42f","ReservedCode1":"","ContentPropagator":"001191110108MACG2KBH8F20000","PropagateID":"19c3c878-1532-8b1e-8000-0000828ae42f","ReservedCode2":""}</vt:lpwstr>
  </property>
</Properties>
</file>